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5"/>
  </p:notesMasterIdLst>
  <p:sldIdLst>
    <p:sldId id="257" r:id="rId2"/>
    <p:sldId id="258" r:id="rId3"/>
    <p:sldId id="259"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9500"/>
    <a:srgbClr val="FF7C8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7556" autoAdjust="0"/>
  </p:normalViewPr>
  <p:slideViewPr>
    <p:cSldViewPr snapToGrid="0">
      <p:cViewPr varScale="1">
        <p:scale>
          <a:sx n="101" d="100"/>
          <a:sy n="101" d="100"/>
        </p:scale>
        <p:origin x="93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1E45F9-5663-463D-BCBD-EE9E39FC13D0}" type="datetimeFigureOut">
              <a:rPr lang="en-IE" smtClean="0"/>
              <a:t>02/12/2022</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295222-7962-4ED3-8D2D-B99115B09307}" type="slidenum">
              <a:rPr lang="en-IE" smtClean="0"/>
              <a:t>‹#›</a:t>
            </a:fld>
            <a:endParaRPr lang="en-IE"/>
          </a:p>
        </p:txBody>
      </p:sp>
    </p:spTree>
    <p:extLst>
      <p:ext uri="{BB962C8B-B14F-4D97-AF65-F5344CB8AC3E}">
        <p14:creationId xmlns:p14="http://schemas.microsoft.com/office/powerpoint/2010/main" val="3882736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
        <p:cNvGrpSpPr/>
        <p:nvPr/>
      </p:nvGrpSpPr>
      <p:grpSpPr>
        <a:xfrm>
          <a:off x="0" y="0"/>
          <a:ext cx="0" cy="0"/>
          <a:chOff x="0" y="0"/>
          <a:chExt cx="0" cy="0"/>
        </a:xfrm>
      </p:grpSpPr>
      <p:sp>
        <p:nvSpPr>
          <p:cNvPr id="33" name="Google Shape;3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 name="Google Shape;3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IE" dirty="0"/>
              <a:t>This is the 2020 report. As you know we had to put on hold many activities due to COVID-19. However we also took the chance to start new projects that continued in 2021</a:t>
            </a: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
        <p:cNvGrpSpPr/>
        <p:nvPr/>
      </p:nvGrpSpPr>
      <p:grpSpPr>
        <a:xfrm>
          <a:off x="0" y="0"/>
          <a:ext cx="0" cy="0"/>
          <a:chOff x="0" y="0"/>
          <a:chExt cx="0" cy="0"/>
        </a:xfrm>
      </p:grpSpPr>
      <p:sp>
        <p:nvSpPr>
          <p:cNvPr id="33" name="Google Shape;3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 name="Google Shape;3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IE" dirty="0"/>
              <a:t>Starting with Coaching – we worked closely with Sport Ireland Coaching to finalise the full approval of our L0-online version and we completed the review of he L1. Recently we started to look into the L2.</a:t>
            </a:r>
          </a:p>
          <a:p>
            <a:pPr marL="0" lvl="0" indent="0" algn="l" rtl="0">
              <a:spcBef>
                <a:spcPts val="0"/>
              </a:spcBef>
              <a:spcAft>
                <a:spcPts val="0"/>
              </a:spcAft>
              <a:buNone/>
            </a:pPr>
            <a:r>
              <a:rPr lang="en-IE" dirty="0"/>
              <a:t>In collaboration with the Danish federation we started the development of the L2 course a few years ago. We suspended it because we wanted to have a definite closure on L0 and L1 before moving onto very challenging project which also has no urgency has the demand for L2 is still quite small.  In collaboration with SIC we are recruiting the experts that we need to produce a high level course.</a:t>
            </a:r>
          </a:p>
          <a:p>
            <a:pPr marL="0" lvl="0" indent="0" algn="l" rtl="0">
              <a:spcBef>
                <a:spcPts val="0"/>
              </a:spcBef>
              <a:spcAft>
                <a:spcPts val="0"/>
              </a:spcAft>
              <a:buNone/>
            </a:pPr>
            <a:endParaRPr lang="en-IE" dirty="0"/>
          </a:p>
          <a:p>
            <a:pPr marL="0" lvl="0" indent="0" algn="l" rtl="0">
              <a:spcBef>
                <a:spcPts val="0"/>
              </a:spcBef>
              <a:spcAft>
                <a:spcPts val="0"/>
              </a:spcAft>
              <a:buNone/>
            </a:pPr>
            <a:r>
              <a:rPr lang="en-IE" dirty="0"/>
              <a:t>Refereeing- here we started to move just recently with an online table official course and a referee workshop. But there is still a lot of work to do as we are essentially running  after short term solution. But long term plans have to go together with a development of the entire movement.</a:t>
            </a:r>
          </a:p>
          <a:p>
            <a:pPr marL="0" lvl="0" indent="0" algn="l" rtl="0">
              <a:spcBef>
                <a:spcPts val="0"/>
              </a:spcBef>
              <a:spcAft>
                <a:spcPts val="0"/>
              </a:spcAft>
              <a:buNone/>
            </a:pPr>
            <a:endParaRPr lang="en-IE" dirty="0"/>
          </a:p>
          <a:p>
            <a:pPr marL="0" lvl="0" indent="0" algn="l" rtl="0">
              <a:spcBef>
                <a:spcPts val="0"/>
              </a:spcBef>
              <a:spcAft>
                <a:spcPts val="0"/>
              </a:spcAft>
              <a:buNone/>
            </a:pPr>
            <a:r>
              <a:rPr lang="en-IE" dirty="0"/>
              <a:t>Competition – finally we are back on. We need to stress all club to take their responsibility about COVID19 seriously. We need </a:t>
            </a:r>
            <a:r>
              <a:rPr lang="en-IE" dirty="0" err="1"/>
              <a:t>ot</a:t>
            </a:r>
            <a:r>
              <a:rPr lang="en-IE" dirty="0"/>
              <a:t> protect out players, referee, officials, but also our families.</a:t>
            </a:r>
          </a:p>
          <a:p>
            <a:pPr marL="0" lvl="0" indent="0" algn="l" rtl="0">
              <a:spcBef>
                <a:spcPts val="0"/>
              </a:spcBef>
              <a:spcAft>
                <a:spcPts val="0"/>
              </a:spcAft>
              <a:buNone/>
            </a:pPr>
            <a:endParaRPr lang="en-IE" dirty="0"/>
          </a:p>
          <a:p>
            <a:pPr marL="0" lvl="0" indent="0" algn="l" rtl="0">
              <a:spcBef>
                <a:spcPts val="0"/>
              </a:spcBef>
              <a:spcAft>
                <a:spcPts val="0"/>
              </a:spcAft>
              <a:buNone/>
            </a:pPr>
            <a:r>
              <a:rPr lang="en-IE" dirty="0"/>
              <a:t>Women in sport – we had a good female attendance at our courses without pushing for it. We can do better if we work specifically for women.</a:t>
            </a:r>
          </a:p>
          <a:p>
            <a:pPr marL="0" lvl="0" indent="0" algn="l" rtl="0">
              <a:spcBef>
                <a:spcPts val="0"/>
              </a:spcBef>
              <a:spcAft>
                <a:spcPts val="0"/>
              </a:spcAft>
              <a:buNone/>
            </a:pPr>
            <a:r>
              <a:rPr lang="en-IE" dirty="0"/>
              <a:t>We had 3 women attending the women in sport leadership course.</a:t>
            </a:r>
          </a:p>
          <a:p>
            <a:pPr marL="0" lvl="0" indent="0" algn="l" rtl="0">
              <a:spcBef>
                <a:spcPts val="0"/>
              </a:spcBef>
              <a:spcAft>
                <a:spcPts val="0"/>
              </a:spcAft>
              <a:buNone/>
            </a:pPr>
            <a:endParaRPr lang="en-IE" dirty="0"/>
          </a:p>
          <a:p>
            <a:pPr marL="0" lvl="0" indent="0" algn="l" rtl="0">
              <a:spcBef>
                <a:spcPts val="0"/>
              </a:spcBef>
              <a:spcAft>
                <a:spcPts val="0"/>
              </a:spcAft>
              <a:buNone/>
            </a:pPr>
            <a:r>
              <a:rPr lang="en-IE" dirty="0"/>
              <a:t>The collaboration with UCD Institute of sport is continuing with coached being available for teams and a good presence at international conferences.</a:t>
            </a:r>
          </a:p>
          <a:p>
            <a:pPr marL="0" lvl="0" indent="0" algn="l" rtl="0">
              <a:spcBef>
                <a:spcPts val="0"/>
              </a:spcBef>
              <a:spcAft>
                <a:spcPts val="0"/>
              </a:spcAft>
              <a:buNone/>
            </a:pPr>
            <a:endParaRPr lang="en-IE" dirty="0"/>
          </a:p>
          <a:p>
            <a:pPr marL="0" lvl="0" indent="0" algn="l" rtl="0">
              <a:spcBef>
                <a:spcPts val="0"/>
              </a:spcBef>
              <a:spcAft>
                <a:spcPts val="0"/>
              </a:spcAft>
              <a:buNone/>
            </a:pPr>
            <a:r>
              <a:rPr lang="en-IE" dirty="0"/>
              <a:t>Sore note about the senior men team. In 2020 we had to suspend activities due to covid. We decide to take it as an opportunity to stop all international activities at senior level and limit regional and national  selection at the grassroot project.</a:t>
            </a:r>
          </a:p>
          <a:p>
            <a:pPr marL="0" lvl="0" indent="0" algn="l" rtl="0">
              <a:spcBef>
                <a:spcPts val="0"/>
              </a:spcBef>
              <a:spcAft>
                <a:spcPts val="0"/>
              </a:spcAft>
              <a:buNone/>
            </a:pPr>
            <a:endParaRPr lang="en-IE" dirty="0"/>
          </a:p>
          <a:p>
            <a:pPr marL="0" lvl="0" indent="0" algn="l" rtl="0">
              <a:spcBef>
                <a:spcPts val="0"/>
              </a:spcBef>
              <a:spcAft>
                <a:spcPts val="0"/>
              </a:spcAft>
              <a:buNone/>
            </a:pPr>
            <a:r>
              <a:rPr lang="en-IE" dirty="0"/>
              <a:t>Generally speaking in term of development we </a:t>
            </a:r>
            <a:r>
              <a:rPr lang="en-IE" dirty="0" err="1"/>
              <a:t>dod</a:t>
            </a:r>
            <a:r>
              <a:rPr lang="en-IE" dirty="0"/>
              <a:t> move forward, but with halls close etc, most of the work has been done in the background.</a:t>
            </a:r>
          </a:p>
          <a:p>
            <a:pPr marL="0" lvl="0" indent="0" algn="l" rtl="0">
              <a:spcBef>
                <a:spcPts val="0"/>
              </a:spcBef>
              <a:spcAft>
                <a:spcPts val="0"/>
              </a:spcAft>
              <a:buNone/>
            </a:pPr>
            <a:endParaRPr dirty="0"/>
          </a:p>
        </p:txBody>
      </p:sp>
    </p:spTree>
    <p:extLst>
      <p:ext uri="{BB962C8B-B14F-4D97-AF65-F5344CB8AC3E}">
        <p14:creationId xmlns:p14="http://schemas.microsoft.com/office/powerpoint/2010/main" val="3079513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
        <p:cNvGrpSpPr/>
        <p:nvPr/>
      </p:nvGrpSpPr>
      <p:grpSpPr>
        <a:xfrm>
          <a:off x="0" y="0"/>
          <a:ext cx="0" cy="0"/>
          <a:chOff x="0" y="0"/>
          <a:chExt cx="0" cy="0"/>
        </a:xfrm>
      </p:grpSpPr>
      <p:sp>
        <p:nvSpPr>
          <p:cNvPr id="33" name="Google Shape;3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 name="Google Shape;3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IE" dirty="0"/>
              <a:t>From 2020-2021 we have less RED and more green, with some key activity taking off.</a:t>
            </a:r>
          </a:p>
          <a:p>
            <a:pPr marL="0" lvl="0" indent="0" algn="l" rtl="0">
              <a:spcBef>
                <a:spcPts val="0"/>
              </a:spcBef>
              <a:spcAft>
                <a:spcPts val="0"/>
              </a:spcAft>
              <a:buNone/>
            </a:pPr>
            <a:r>
              <a:rPr lang="en-IE" dirty="0"/>
              <a:t>However, me must maintain Some RED as without RED we do not evolve</a:t>
            </a:r>
          </a:p>
          <a:p>
            <a:pPr marL="0" lvl="0" indent="0" algn="l" rtl="0">
              <a:spcBef>
                <a:spcPts val="0"/>
              </a:spcBef>
              <a:spcAft>
                <a:spcPts val="0"/>
              </a:spcAft>
              <a:buNone/>
            </a:pPr>
            <a:endParaRPr lang="en-IE" dirty="0"/>
          </a:p>
          <a:p>
            <a:pPr marL="0" lvl="0" indent="0" algn="l" rtl="0">
              <a:spcBef>
                <a:spcPts val="0"/>
              </a:spcBef>
              <a:spcAft>
                <a:spcPts val="0"/>
              </a:spcAft>
              <a:buNone/>
            </a:pPr>
            <a:r>
              <a:rPr lang="en-IE" dirty="0"/>
              <a:t>Need to do more for qualified coaches</a:t>
            </a:r>
          </a:p>
          <a:p>
            <a:pPr marL="0" lvl="0" indent="0" algn="l" rtl="0">
              <a:spcBef>
                <a:spcPts val="0"/>
              </a:spcBef>
              <a:spcAft>
                <a:spcPts val="0"/>
              </a:spcAft>
              <a:buNone/>
            </a:pPr>
            <a:r>
              <a:rPr lang="en-IE" dirty="0"/>
              <a:t>Need to look into long term development plan for referees</a:t>
            </a:r>
          </a:p>
          <a:p>
            <a:pPr marL="0" lvl="0" indent="0" algn="l" rtl="0">
              <a:spcBef>
                <a:spcPts val="0"/>
              </a:spcBef>
              <a:spcAft>
                <a:spcPts val="0"/>
              </a:spcAft>
              <a:buNone/>
            </a:pPr>
            <a:endParaRPr dirty="0"/>
          </a:p>
        </p:txBody>
      </p:sp>
    </p:spTree>
    <p:extLst>
      <p:ext uri="{BB962C8B-B14F-4D97-AF65-F5344CB8AC3E}">
        <p14:creationId xmlns:p14="http://schemas.microsoft.com/office/powerpoint/2010/main" val="23650805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rgbClr val="0070C0">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cxnSp>
          <p:nvCxnSpPr>
            <p:cNvPr id="19" name="Straight Connector 18"/>
            <p:cNvCxnSpPr/>
            <p:nvPr/>
          </p:nvCxnSpPr>
          <p:spPr>
            <a:xfrm>
              <a:off x="9371012" y="0"/>
              <a:ext cx="1219200" cy="6858000"/>
            </a:xfrm>
            <a:prstGeom prst="line">
              <a:avLst/>
            </a:prstGeom>
            <a:ln w="9525">
              <a:solidFill>
                <a:schemeClr val="accent6">
                  <a:lumMod val="75000"/>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6">
                <a:lumMod val="75000"/>
                <a:alpha val="20000"/>
              </a:schemeClr>
            </a:solidFill>
            <a:ln>
              <a:solidFill>
                <a:schemeClr val="accent6">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6">
                <a:lumMod val="75000"/>
                <a:alpha val="50000"/>
              </a:schemeClr>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6">
                <a:lumMod val="75000"/>
                <a:alpha val="70000"/>
              </a:schemeClr>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6">
                <a:lumMod val="75000"/>
                <a:alpha val="80000"/>
              </a:schemeClr>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C61ED7A-3C7F-4421-AA7D-C133B9835681}" type="datetimeFigureOut">
              <a:rPr lang="en-IE" smtClean="0"/>
              <a:t>02/12/2022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3888820-F380-488B-A284-17C655959D8F}" type="slidenum">
              <a:rPr lang="en-IE" smtClean="0"/>
              <a:t>‹#›</a:t>
            </a:fld>
            <a:endParaRPr lang="en-IE"/>
          </a:p>
        </p:txBody>
      </p:sp>
      <p:pic>
        <p:nvPicPr>
          <p:cNvPr id="28" name="Picture 27" descr="A picture containing drawing&#10;&#10;Description automatically generated">
            <a:extLst>
              <a:ext uri="{FF2B5EF4-FFF2-40B4-BE49-F238E27FC236}">
                <a16:creationId xmlns:a16="http://schemas.microsoft.com/office/drawing/2014/main" id="{D232E752-609C-4698-A26F-9E1976ACEA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1732"/>
            <a:ext cx="704973" cy="621332"/>
          </a:xfrm>
          <a:prstGeom prst="rect">
            <a:avLst/>
          </a:prstGeom>
        </p:spPr>
      </p:pic>
      <p:pic>
        <p:nvPicPr>
          <p:cNvPr id="29" name="Picture 28" descr="A close up of a sign&#10;&#10;Description automatically generated">
            <a:extLst>
              <a:ext uri="{FF2B5EF4-FFF2-40B4-BE49-F238E27FC236}">
                <a16:creationId xmlns:a16="http://schemas.microsoft.com/office/drawing/2014/main" id="{5B3C5076-4C67-44A6-88CB-EF99AA8C07D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76" y="6042742"/>
            <a:ext cx="716607" cy="815258"/>
          </a:xfrm>
          <a:prstGeom prst="rect">
            <a:avLst/>
          </a:prstGeom>
        </p:spPr>
      </p:pic>
    </p:spTree>
    <p:extLst>
      <p:ext uri="{BB962C8B-B14F-4D97-AF65-F5344CB8AC3E}">
        <p14:creationId xmlns:p14="http://schemas.microsoft.com/office/powerpoint/2010/main" val="1164610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61ED7A-3C7F-4421-AA7D-C133B9835681}" type="datetimeFigureOut">
              <a:rPr lang="en-IE" smtClean="0"/>
              <a:t>02/12/2022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3888820-F380-488B-A284-17C655959D8F}" type="slidenum">
              <a:rPr lang="en-IE" smtClean="0"/>
              <a:t>‹#›</a:t>
            </a:fld>
            <a:endParaRPr lang="en-IE"/>
          </a:p>
        </p:txBody>
      </p:sp>
    </p:spTree>
    <p:extLst>
      <p:ext uri="{BB962C8B-B14F-4D97-AF65-F5344CB8AC3E}">
        <p14:creationId xmlns:p14="http://schemas.microsoft.com/office/powerpoint/2010/main" val="835865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61ED7A-3C7F-4421-AA7D-C133B9835681}" type="datetimeFigureOut">
              <a:rPr lang="en-IE" smtClean="0"/>
              <a:t>02/12/2022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3888820-F380-488B-A284-17C655959D8F}" type="slidenum">
              <a:rPr lang="en-IE" smtClean="0"/>
              <a:t>‹#›</a:t>
            </a:fld>
            <a:endParaRPr lang="en-I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386144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61ED7A-3C7F-4421-AA7D-C133B9835681}" type="datetimeFigureOut">
              <a:rPr lang="en-IE" smtClean="0"/>
              <a:t>02/12/2022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3888820-F380-488B-A284-17C655959D8F}" type="slidenum">
              <a:rPr lang="en-IE" smtClean="0"/>
              <a:t>‹#›</a:t>
            </a:fld>
            <a:endParaRPr lang="en-IE"/>
          </a:p>
        </p:txBody>
      </p:sp>
    </p:spTree>
    <p:extLst>
      <p:ext uri="{BB962C8B-B14F-4D97-AF65-F5344CB8AC3E}">
        <p14:creationId xmlns:p14="http://schemas.microsoft.com/office/powerpoint/2010/main" val="4007611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61ED7A-3C7F-4421-AA7D-C133B9835681}" type="datetimeFigureOut">
              <a:rPr lang="en-IE" smtClean="0"/>
              <a:t>02/12/2022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3888820-F380-488B-A284-17C655959D8F}" type="slidenum">
              <a:rPr lang="en-IE" smtClean="0"/>
              <a:t>‹#›</a:t>
            </a:fld>
            <a:endParaRPr lang="en-I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749160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61ED7A-3C7F-4421-AA7D-C133B9835681}" type="datetimeFigureOut">
              <a:rPr lang="en-IE" smtClean="0"/>
              <a:t>02/12/2022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3888820-F380-488B-A284-17C655959D8F}" type="slidenum">
              <a:rPr lang="en-IE" smtClean="0"/>
              <a:t>‹#›</a:t>
            </a:fld>
            <a:endParaRPr lang="en-IE"/>
          </a:p>
        </p:txBody>
      </p:sp>
    </p:spTree>
    <p:extLst>
      <p:ext uri="{BB962C8B-B14F-4D97-AF65-F5344CB8AC3E}">
        <p14:creationId xmlns:p14="http://schemas.microsoft.com/office/powerpoint/2010/main" val="1405946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61ED7A-3C7F-4421-AA7D-C133B9835681}" type="datetimeFigureOut">
              <a:rPr lang="en-IE" smtClean="0"/>
              <a:t>02/12/2022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3888820-F380-488B-A284-17C655959D8F}" type="slidenum">
              <a:rPr lang="en-IE" smtClean="0"/>
              <a:t>‹#›</a:t>
            </a:fld>
            <a:endParaRPr lang="en-IE"/>
          </a:p>
        </p:txBody>
      </p:sp>
    </p:spTree>
    <p:extLst>
      <p:ext uri="{BB962C8B-B14F-4D97-AF65-F5344CB8AC3E}">
        <p14:creationId xmlns:p14="http://schemas.microsoft.com/office/powerpoint/2010/main" val="4816601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61ED7A-3C7F-4421-AA7D-C133B9835681}" type="datetimeFigureOut">
              <a:rPr lang="en-IE" smtClean="0"/>
              <a:t>02/12/2022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3888820-F380-488B-A284-17C655959D8F}" type="slidenum">
              <a:rPr lang="en-IE" smtClean="0"/>
              <a:t>‹#›</a:t>
            </a:fld>
            <a:endParaRPr lang="en-IE"/>
          </a:p>
        </p:txBody>
      </p:sp>
    </p:spTree>
    <p:extLst>
      <p:ext uri="{BB962C8B-B14F-4D97-AF65-F5344CB8AC3E}">
        <p14:creationId xmlns:p14="http://schemas.microsoft.com/office/powerpoint/2010/main" val="4108255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61ED7A-3C7F-4421-AA7D-C133B9835681}" type="datetimeFigureOut">
              <a:rPr lang="en-IE" smtClean="0"/>
              <a:t>02/12/2022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3888820-F380-488B-A284-17C655959D8F}" type="slidenum">
              <a:rPr lang="en-IE" smtClean="0"/>
              <a:t>‹#›</a:t>
            </a:fld>
            <a:endParaRPr lang="en-IE"/>
          </a:p>
        </p:txBody>
      </p:sp>
    </p:spTree>
    <p:extLst>
      <p:ext uri="{BB962C8B-B14F-4D97-AF65-F5344CB8AC3E}">
        <p14:creationId xmlns:p14="http://schemas.microsoft.com/office/powerpoint/2010/main" val="191618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61ED7A-3C7F-4421-AA7D-C133B9835681}" type="datetimeFigureOut">
              <a:rPr lang="en-IE" smtClean="0"/>
              <a:t>02/12/2022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3888820-F380-488B-A284-17C655959D8F}" type="slidenum">
              <a:rPr lang="en-IE" smtClean="0"/>
              <a:t>‹#›</a:t>
            </a:fld>
            <a:endParaRPr lang="en-IE"/>
          </a:p>
        </p:txBody>
      </p:sp>
    </p:spTree>
    <p:extLst>
      <p:ext uri="{BB962C8B-B14F-4D97-AF65-F5344CB8AC3E}">
        <p14:creationId xmlns:p14="http://schemas.microsoft.com/office/powerpoint/2010/main" val="1930281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61ED7A-3C7F-4421-AA7D-C133B9835681}" type="datetimeFigureOut">
              <a:rPr lang="en-IE" smtClean="0"/>
              <a:t>02/12/2022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3888820-F380-488B-A284-17C655959D8F}" type="slidenum">
              <a:rPr lang="en-IE" smtClean="0"/>
              <a:t>‹#›</a:t>
            </a:fld>
            <a:endParaRPr lang="en-IE"/>
          </a:p>
        </p:txBody>
      </p:sp>
    </p:spTree>
    <p:extLst>
      <p:ext uri="{BB962C8B-B14F-4D97-AF65-F5344CB8AC3E}">
        <p14:creationId xmlns:p14="http://schemas.microsoft.com/office/powerpoint/2010/main" val="90920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61ED7A-3C7F-4421-AA7D-C133B9835681}" type="datetimeFigureOut">
              <a:rPr lang="en-IE" smtClean="0"/>
              <a:t>02/12/2022</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93888820-F380-488B-A284-17C655959D8F}" type="slidenum">
              <a:rPr lang="en-IE" smtClean="0"/>
              <a:t>‹#›</a:t>
            </a:fld>
            <a:endParaRPr lang="en-IE"/>
          </a:p>
        </p:txBody>
      </p:sp>
    </p:spTree>
    <p:extLst>
      <p:ext uri="{BB962C8B-B14F-4D97-AF65-F5344CB8AC3E}">
        <p14:creationId xmlns:p14="http://schemas.microsoft.com/office/powerpoint/2010/main" val="3978449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61ED7A-3C7F-4421-AA7D-C133B9835681}" type="datetimeFigureOut">
              <a:rPr lang="en-IE" smtClean="0"/>
              <a:t>02/12/2022</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93888820-F380-488B-A284-17C655959D8F}" type="slidenum">
              <a:rPr lang="en-IE" smtClean="0"/>
              <a:t>‹#›</a:t>
            </a:fld>
            <a:endParaRPr lang="en-IE"/>
          </a:p>
        </p:txBody>
      </p:sp>
    </p:spTree>
    <p:extLst>
      <p:ext uri="{BB962C8B-B14F-4D97-AF65-F5344CB8AC3E}">
        <p14:creationId xmlns:p14="http://schemas.microsoft.com/office/powerpoint/2010/main" val="2540215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61ED7A-3C7F-4421-AA7D-C133B9835681}" type="datetimeFigureOut">
              <a:rPr lang="en-IE" smtClean="0"/>
              <a:t>02/12/2022</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93888820-F380-488B-A284-17C655959D8F}" type="slidenum">
              <a:rPr lang="en-IE" smtClean="0"/>
              <a:t>‹#›</a:t>
            </a:fld>
            <a:endParaRPr lang="en-IE"/>
          </a:p>
        </p:txBody>
      </p:sp>
    </p:spTree>
    <p:extLst>
      <p:ext uri="{BB962C8B-B14F-4D97-AF65-F5344CB8AC3E}">
        <p14:creationId xmlns:p14="http://schemas.microsoft.com/office/powerpoint/2010/main" val="4275896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C61ED7A-3C7F-4421-AA7D-C133B9835681}" type="datetimeFigureOut">
              <a:rPr lang="en-IE" smtClean="0"/>
              <a:t>02/12/2022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3888820-F380-488B-A284-17C655959D8F}" type="slidenum">
              <a:rPr lang="en-IE" smtClean="0"/>
              <a:t>‹#›</a:t>
            </a:fld>
            <a:endParaRPr lang="en-IE"/>
          </a:p>
        </p:txBody>
      </p:sp>
    </p:spTree>
    <p:extLst>
      <p:ext uri="{BB962C8B-B14F-4D97-AF65-F5344CB8AC3E}">
        <p14:creationId xmlns:p14="http://schemas.microsoft.com/office/powerpoint/2010/main" val="821858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3888820-F380-488B-A284-17C655959D8F}" type="slidenum">
              <a:rPr lang="en-IE" smtClean="0"/>
              <a:t>‹#›</a:t>
            </a:fld>
            <a:endParaRPr lang="en-IE"/>
          </a:p>
        </p:txBody>
      </p:sp>
      <p:sp>
        <p:nvSpPr>
          <p:cNvPr id="5" name="Date Placeholder 4"/>
          <p:cNvSpPr>
            <a:spLocks noGrp="1"/>
          </p:cNvSpPr>
          <p:nvPr>
            <p:ph type="dt" sz="half" idx="10"/>
          </p:nvPr>
        </p:nvSpPr>
        <p:spPr/>
        <p:txBody>
          <a:bodyPr/>
          <a:lstStyle/>
          <a:p>
            <a:fld id="{FC61ED7A-3C7F-4421-AA7D-C133B9835681}" type="datetimeFigureOut">
              <a:rPr lang="en-IE" smtClean="0"/>
              <a:t>02/12/2022</a:t>
            </a:fld>
            <a:endParaRPr lang="en-IE"/>
          </a:p>
        </p:txBody>
      </p:sp>
    </p:spTree>
    <p:extLst>
      <p:ext uri="{BB962C8B-B14F-4D97-AF65-F5344CB8AC3E}">
        <p14:creationId xmlns:p14="http://schemas.microsoft.com/office/powerpoint/2010/main" val="65747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6">
                  <a:lumMod val="75000"/>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6">
                <a:lumMod val="75000"/>
                <a:alpha val="20000"/>
              </a:schemeClr>
            </a:solidFill>
            <a:ln>
              <a:solidFill>
                <a:schemeClr val="accent6">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6">
                <a:lumMod val="75000"/>
                <a:alpha val="50000"/>
              </a:schemeClr>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6">
                <a:lumMod val="75000"/>
                <a:alpha val="80000"/>
              </a:schemeClr>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rgbClr val="0070C0">
                <a:alpha val="70000"/>
              </a:srgbClr>
            </a:solidFill>
            <a:ln>
              <a:solidFill>
                <a:srgbClr val="0070C0"/>
              </a:solid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C61ED7A-3C7F-4421-AA7D-C133B9835681}" type="datetimeFigureOut">
              <a:rPr lang="en-IE" smtClean="0"/>
              <a:t>02/12/2022</a:t>
            </a:fld>
            <a:endParaRPr lang="en-I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3888820-F380-488B-A284-17C655959D8F}" type="slidenum">
              <a:rPr lang="en-IE" smtClean="0"/>
              <a:t>‹#›</a:t>
            </a:fld>
            <a:endParaRPr lang="en-IE"/>
          </a:p>
        </p:txBody>
      </p:sp>
      <p:pic>
        <p:nvPicPr>
          <p:cNvPr id="8" name="Picture 7" descr="A picture containing drawing&#10;&#10;Description automatically generated">
            <a:extLst>
              <a:ext uri="{FF2B5EF4-FFF2-40B4-BE49-F238E27FC236}">
                <a16:creationId xmlns:a16="http://schemas.microsoft.com/office/drawing/2014/main" id="{DBA4D4E2-919A-4337-A637-C628B2869E02}"/>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0" y="-11732"/>
            <a:ext cx="704973" cy="621332"/>
          </a:xfrm>
          <a:prstGeom prst="rect">
            <a:avLst/>
          </a:prstGeom>
        </p:spPr>
      </p:pic>
      <p:pic>
        <p:nvPicPr>
          <p:cNvPr id="10" name="Picture 9" descr="A close up of a sign&#10;&#10;Description automatically generated">
            <a:extLst>
              <a:ext uri="{FF2B5EF4-FFF2-40B4-BE49-F238E27FC236}">
                <a16:creationId xmlns:a16="http://schemas.microsoft.com/office/drawing/2014/main" id="{B00D9128-5BED-4849-B721-C2C05DD992FB}"/>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3176" y="6042742"/>
            <a:ext cx="716607" cy="815258"/>
          </a:xfrm>
          <a:prstGeom prst="rect">
            <a:avLst/>
          </a:prstGeom>
        </p:spPr>
      </p:pic>
    </p:spTree>
    <p:extLst>
      <p:ext uri="{BB962C8B-B14F-4D97-AF65-F5344CB8AC3E}">
        <p14:creationId xmlns:p14="http://schemas.microsoft.com/office/powerpoint/2010/main" val="243817365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4.sv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9.sv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5.png"/><Relationship Id="rId4" Type="http://schemas.openxmlformats.org/officeDocument/2006/relationships/image" Target="../media/image7.sv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9.sv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576885" y="106008"/>
            <a:ext cx="8596668" cy="590550"/>
          </a:xfrm>
          <a:prstGeom prst="rect">
            <a:avLst/>
          </a:prstGeom>
        </p:spPr>
        <p:txBody>
          <a:bodyPr spcFirstLastPara="1" vert="horz" wrap="square" lIns="91425" tIns="91425" rIns="91425" bIns="91425" rtlCol="0" anchor="b" anchorCtr="0">
            <a:noAutofit/>
          </a:bodyPr>
          <a:lstStyle/>
          <a:p>
            <a:pPr algn="ctr">
              <a:spcBef>
                <a:spcPts val="0"/>
              </a:spcBef>
            </a:pPr>
            <a:r>
              <a:rPr lang="en-IE" dirty="0"/>
              <a:t>Technical Director Report 2020</a:t>
            </a:r>
            <a:endParaRPr dirty="0"/>
          </a:p>
        </p:txBody>
      </p:sp>
      <p:sp>
        <p:nvSpPr>
          <p:cNvPr id="2" name="TextBox 1">
            <a:extLst>
              <a:ext uri="{FF2B5EF4-FFF2-40B4-BE49-F238E27FC236}">
                <a16:creationId xmlns:a16="http://schemas.microsoft.com/office/drawing/2014/main" id="{CEF85498-AEF4-4ACD-96F3-D145FBC948BF}"/>
              </a:ext>
            </a:extLst>
          </p:cNvPr>
          <p:cNvSpPr txBox="1"/>
          <p:nvPr/>
        </p:nvSpPr>
        <p:spPr>
          <a:xfrm>
            <a:off x="298950" y="855201"/>
            <a:ext cx="1116011" cy="369332"/>
          </a:xfrm>
          <a:prstGeom prst="rect">
            <a:avLst/>
          </a:prstGeom>
          <a:solidFill>
            <a:schemeClr val="accent6">
              <a:lumMod val="40000"/>
              <a:lumOff val="60000"/>
            </a:schemeClr>
          </a:solidFill>
        </p:spPr>
        <p:txBody>
          <a:bodyPr wrap="none" rtlCol="0">
            <a:spAutoFit/>
          </a:bodyPr>
          <a:lstStyle/>
          <a:p>
            <a:r>
              <a:rPr lang="en-IE" dirty="0"/>
              <a:t>Coaching</a:t>
            </a:r>
          </a:p>
        </p:txBody>
      </p:sp>
      <p:sp>
        <p:nvSpPr>
          <p:cNvPr id="5" name="TextBox 4">
            <a:extLst>
              <a:ext uri="{FF2B5EF4-FFF2-40B4-BE49-F238E27FC236}">
                <a16:creationId xmlns:a16="http://schemas.microsoft.com/office/drawing/2014/main" id="{1E911188-B139-473C-8658-7B76030B230D}"/>
              </a:ext>
            </a:extLst>
          </p:cNvPr>
          <p:cNvSpPr txBox="1"/>
          <p:nvPr/>
        </p:nvSpPr>
        <p:spPr>
          <a:xfrm>
            <a:off x="3080382" y="852513"/>
            <a:ext cx="1299010" cy="369332"/>
          </a:xfrm>
          <a:prstGeom prst="rect">
            <a:avLst/>
          </a:prstGeom>
          <a:solidFill>
            <a:schemeClr val="accent6">
              <a:lumMod val="40000"/>
              <a:lumOff val="60000"/>
            </a:schemeClr>
          </a:solidFill>
        </p:spPr>
        <p:txBody>
          <a:bodyPr wrap="none" rtlCol="0">
            <a:spAutoFit/>
          </a:bodyPr>
          <a:lstStyle/>
          <a:p>
            <a:r>
              <a:rPr lang="en-IE" dirty="0"/>
              <a:t>Refereeing</a:t>
            </a:r>
          </a:p>
        </p:txBody>
      </p:sp>
      <p:sp>
        <p:nvSpPr>
          <p:cNvPr id="6" name="TextBox 5">
            <a:extLst>
              <a:ext uri="{FF2B5EF4-FFF2-40B4-BE49-F238E27FC236}">
                <a16:creationId xmlns:a16="http://schemas.microsoft.com/office/drawing/2014/main" id="{7F88EE07-1536-460A-941D-005A4A48247F}"/>
              </a:ext>
            </a:extLst>
          </p:cNvPr>
          <p:cNvSpPr txBox="1"/>
          <p:nvPr/>
        </p:nvSpPr>
        <p:spPr>
          <a:xfrm>
            <a:off x="6044813" y="852513"/>
            <a:ext cx="1545616" cy="369332"/>
          </a:xfrm>
          <a:prstGeom prst="rect">
            <a:avLst/>
          </a:prstGeom>
          <a:solidFill>
            <a:schemeClr val="accent6">
              <a:lumMod val="40000"/>
              <a:lumOff val="60000"/>
            </a:schemeClr>
          </a:solidFill>
        </p:spPr>
        <p:txBody>
          <a:bodyPr wrap="none" rtlCol="0">
            <a:spAutoFit/>
          </a:bodyPr>
          <a:lstStyle/>
          <a:p>
            <a:r>
              <a:rPr lang="en-IE" dirty="0"/>
              <a:t>Competitions</a:t>
            </a:r>
          </a:p>
        </p:txBody>
      </p:sp>
      <p:sp>
        <p:nvSpPr>
          <p:cNvPr id="7" name="TextBox 6">
            <a:extLst>
              <a:ext uri="{FF2B5EF4-FFF2-40B4-BE49-F238E27FC236}">
                <a16:creationId xmlns:a16="http://schemas.microsoft.com/office/drawing/2014/main" id="{D4588BA1-AB32-4131-98AA-FD3D76BE6279}"/>
              </a:ext>
            </a:extLst>
          </p:cNvPr>
          <p:cNvSpPr txBox="1"/>
          <p:nvPr/>
        </p:nvSpPr>
        <p:spPr>
          <a:xfrm>
            <a:off x="9255850" y="852513"/>
            <a:ext cx="1813958" cy="369332"/>
          </a:xfrm>
          <a:prstGeom prst="rect">
            <a:avLst/>
          </a:prstGeom>
          <a:solidFill>
            <a:schemeClr val="accent6">
              <a:lumMod val="40000"/>
              <a:lumOff val="60000"/>
            </a:schemeClr>
          </a:solidFill>
        </p:spPr>
        <p:txBody>
          <a:bodyPr wrap="none" rtlCol="0">
            <a:spAutoFit/>
          </a:bodyPr>
          <a:lstStyle/>
          <a:p>
            <a:r>
              <a:rPr lang="en-IE" dirty="0"/>
              <a:t>Women in Sport</a:t>
            </a:r>
          </a:p>
        </p:txBody>
      </p:sp>
      <p:grpSp>
        <p:nvGrpSpPr>
          <p:cNvPr id="40" name="Group 39">
            <a:extLst>
              <a:ext uri="{FF2B5EF4-FFF2-40B4-BE49-F238E27FC236}">
                <a16:creationId xmlns:a16="http://schemas.microsoft.com/office/drawing/2014/main" id="{FE65A922-BD94-494F-9842-497DEE95BFCD}"/>
              </a:ext>
            </a:extLst>
          </p:cNvPr>
          <p:cNvGrpSpPr/>
          <p:nvPr/>
        </p:nvGrpSpPr>
        <p:grpSpPr>
          <a:xfrm>
            <a:off x="3029195" y="1319439"/>
            <a:ext cx="2815834" cy="1200329"/>
            <a:chOff x="3029195" y="1319439"/>
            <a:chExt cx="2815834" cy="1200329"/>
          </a:xfrm>
        </p:grpSpPr>
        <p:sp>
          <p:nvSpPr>
            <p:cNvPr id="14" name="TextBox 13">
              <a:extLst>
                <a:ext uri="{FF2B5EF4-FFF2-40B4-BE49-F238E27FC236}">
                  <a16:creationId xmlns:a16="http://schemas.microsoft.com/office/drawing/2014/main" id="{A11E7435-8D44-4F58-9132-E9ABE70B6B9E}"/>
                </a:ext>
              </a:extLst>
            </p:cNvPr>
            <p:cNvSpPr txBox="1"/>
            <p:nvPr/>
          </p:nvSpPr>
          <p:spPr>
            <a:xfrm>
              <a:off x="3029195" y="1319439"/>
              <a:ext cx="2815834" cy="1200329"/>
            </a:xfrm>
            <a:prstGeom prst="rect">
              <a:avLst/>
            </a:prstGeom>
            <a:solidFill>
              <a:schemeClr val="accent1">
                <a:lumMod val="40000"/>
                <a:lumOff val="60000"/>
              </a:schemeClr>
            </a:solidFill>
          </p:spPr>
          <p:txBody>
            <a:bodyPr wrap="square" rtlCol="0">
              <a:spAutoFit/>
            </a:bodyPr>
            <a:lstStyle/>
            <a:p>
              <a:r>
                <a:rPr lang="en-IE" sz="1200" dirty="0"/>
                <a:t>-Need a referee development strategy</a:t>
              </a:r>
            </a:p>
            <a:p>
              <a:r>
                <a:rPr lang="en-IE" sz="1200" dirty="0"/>
                <a:t>-</a:t>
              </a:r>
              <a:r>
                <a:rPr lang="en-IE" sz="1200" dirty="0">
                  <a:solidFill>
                    <a:srgbClr val="FF0000"/>
                  </a:solidFill>
                </a:rPr>
                <a:t>Need a Project manager</a:t>
              </a:r>
            </a:p>
            <a:p>
              <a:r>
                <a:rPr lang="en-IE" sz="1200" dirty="0"/>
                <a:t>-</a:t>
              </a:r>
              <a:r>
                <a:rPr lang="en-IE" sz="1200" u="sng" dirty="0">
                  <a:solidFill>
                    <a:srgbClr val="00B050"/>
                  </a:solidFill>
                </a:rPr>
                <a:t>Table official </a:t>
              </a:r>
              <a:r>
                <a:rPr lang="en-IE" sz="1200" dirty="0">
                  <a:solidFill>
                    <a:srgbClr val="00B050"/>
                  </a:solidFill>
                </a:rPr>
                <a:t>online course ready, need to be delivered</a:t>
              </a:r>
            </a:p>
            <a:p>
              <a:endParaRPr lang="en-IE" sz="1200" dirty="0"/>
            </a:p>
            <a:p>
              <a:endParaRPr lang="en-IE" sz="1200" dirty="0"/>
            </a:p>
          </p:txBody>
        </p:sp>
        <p:sp>
          <p:nvSpPr>
            <p:cNvPr id="16" name="Sun 15">
              <a:extLst>
                <a:ext uri="{FF2B5EF4-FFF2-40B4-BE49-F238E27FC236}">
                  <a16:creationId xmlns:a16="http://schemas.microsoft.com/office/drawing/2014/main" id="{003CDBE5-4B2B-435D-88AF-4936E1AC57AA}"/>
                </a:ext>
              </a:extLst>
            </p:cNvPr>
            <p:cNvSpPr/>
            <p:nvPr/>
          </p:nvSpPr>
          <p:spPr>
            <a:xfrm>
              <a:off x="4706777" y="1919603"/>
              <a:ext cx="336884" cy="288758"/>
            </a:xfrm>
            <a:prstGeom prst="sun">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p:grpSp>
        <p:nvGrpSpPr>
          <p:cNvPr id="32" name="Group 31">
            <a:extLst>
              <a:ext uri="{FF2B5EF4-FFF2-40B4-BE49-F238E27FC236}">
                <a16:creationId xmlns:a16="http://schemas.microsoft.com/office/drawing/2014/main" id="{C74FDB35-DAE3-477C-A9C5-7F2129104C5E}"/>
              </a:ext>
            </a:extLst>
          </p:cNvPr>
          <p:cNvGrpSpPr/>
          <p:nvPr/>
        </p:nvGrpSpPr>
        <p:grpSpPr>
          <a:xfrm>
            <a:off x="6044813" y="1317245"/>
            <a:ext cx="2815834" cy="646331"/>
            <a:chOff x="6044813" y="1345795"/>
            <a:chExt cx="2815834" cy="646331"/>
          </a:xfrm>
        </p:grpSpPr>
        <p:grpSp>
          <p:nvGrpSpPr>
            <p:cNvPr id="31" name="Group 30">
              <a:extLst>
                <a:ext uri="{FF2B5EF4-FFF2-40B4-BE49-F238E27FC236}">
                  <a16:creationId xmlns:a16="http://schemas.microsoft.com/office/drawing/2014/main" id="{AE713309-5285-4495-BEB4-113240345C58}"/>
                </a:ext>
              </a:extLst>
            </p:cNvPr>
            <p:cNvGrpSpPr/>
            <p:nvPr/>
          </p:nvGrpSpPr>
          <p:grpSpPr>
            <a:xfrm>
              <a:off x="6044813" y="1345795"/>
              <a:ext cx="2815834" cy="646331"/>
              <a:chOff x="6044813" y="1345795"/>
              <a:chExt cx="2815834" cy="646331"/>
            </a:xfrm>
          </p:grpSpPr>
          <p:sp>
            <p:nvSpPr>
              <p:cNvPr id="11" name="TextBox 10">
                <a:extLst>
                  <a:ext uri="{FF2B5EF4-FFF2-40B4-BE49-F238E27FC236}">
                    <a16:creationId xmlns:a16="http://schemas.microsoft.com/office/drawing/2014/main" id="{5EA97764-A9C8-4E19-B908-4B0B946A01BE}"/>
                  </a:ext>
                </a:extLst>
              </p:cNvPr>
              <p:cNvSpPr txBox="1"/>
              <p:nvPr/>
            </p:nvSpPr>
            <p:spPr>
              <a:xfrm>
                <a:off x="6044813" y="1345795"/>
                <a:ext cx="2815834" cy="646331"/>
              </a:xfrm>
              <a:prstGeom prst="rect">
                <a:avLst/>
              </a:prstGeom>
              <a:solidFill>
                <a:schemeClr val="accent1">
                  <a:lumMod val="40000"/>
                  <a:lumOff val="60000"/>
                </a:schemeClr>
              </a:solidFill>
            </p:spPr>
            <p:txBody>
              <a:bodyPr wrap="square" rtlCol="0">
                <a:spAutoFit/>
              </a:bodyPr>
              <a:lstStyle/>
              <a:p>
                <a:r>
                  <a:rPr lang="en-IE" sz="1200" dirty="0"/>
                  <a:t>-Suspended since March </a:t>
                </a:r>
              </a:p>
              <a:p>
                <a:endParaRPr lang="en-IE" sz="1200" dirty="0"/>
              </a:p>
              <a:p>
                <a:endParaRPr lang="en-IE" sz="1200" dirty="0"/>
              </a:p>
            </p:txBody>
          </p:sp>
          <p:pic>
            <p:nvPicPr>
              <p:cNvPr id="8" name="Graphic 7" descr="Crying face with no fill">
                <a:extLst>
                  <a:ext uri="{FF2B5EF4-FFF2-40B4-BE49-F238E27FC236}">
                    <a16:creationId xmlns:a16="http://schemas.microsoft.com/office/drawing/2014/main" id="{E14EBDE6-7FEC-49D9-AE24-4A84B2E289D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43111" y="1524581"/>
                <a:ext cx="457200" cy="457200"/>
              </a:xfrm>
              <a:prstGeom prst="rect">
                <a:avLst/>
              </a:prstGeom>
            </p:spPr>
          </p:pic>
        </p:grpSp>
        <p:sp>
          <p:nvSpPr>
            <p:cNvPr id="10" name="Sun 9">
              <a:extLst>
                <a:ext uri="{FF2B5EF4-FFF2-40B4-BE49-F238E27FC236}">
                  <a16:creationId xmlns:a16="http://schemas.microsoft.com/office/drawing/2014/main" id="{A4C45146-513A-4587-8941-8A64E989AD77}"/>
                </a:ext>
              </a:extLst>
            </p:cNvPr>
            <p:cNvSpPr/>
            <p:nvPr/>
          </p:nvSpPr>
          <p:spPr>
            <a:xfrm>
              <a:off x="8475885" y="1384711"/>
              <a:ext cx="336884" cy="288758"/>
            </a:xfrm>
            <a:prstGeom prst="su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p:grpSp>
        <p:nvGrpSpPr>
          <p:cNvPr id="13" name="Group 12">
            <a:extLst>
              <a:ext uri="{FF2B5EF4-FFF2-40B4-BE49-F238E27FC236}">
                <a16:creationId xmlns:a16="http://schemas.microsoft.com/office/drawing/2014/main" id="{AB07EE3D-FFC5-41B2-ADE7-BF6AE75F7FC6}"/>
              </a:ext>
            </a:extLst>
          </p:cNvPr>
          <p:cNvGrpSpPr/>
          <p:nvPr/>
        </p:nvGrpSpPr>
        <p:grpSpPr>
          <a:xfrm>
            <a:off x="9204663" y="1345795"/>
            <a:ext cx="2815834" cy="1569660"/>
            <a:chOff x="9204663" y="1345795"/>
            <a:chExt cx="2815834" cy="1569660"/>
          </a:xfrm>
        </p:grpSpPr>
        <p:sp>
          <p:nvSpPr>
            <p:cNvPr id="9" name="TextBox 8">
              <a:extLst>
                <a:ext uri="{FF2B5EF4-FFF2-40B4-BE49-F238E27FC236}">
                  <a16:creationId xmlns:a16="http://schemas.microsoft.com/office/drawing/2014/main" id="{3D3015E6-6A51-4283-8574-D7A77185ED90}"/>
                </a:ext>
              </a:extLst>
            </p:cNvPr>
            <p:cNvSpPr txBox="1"/>
            <p:nvPr/>
          </p:nvSpPr>
          <p:spPr>
            <a:xfrm>
              <a:off x="9204663" y="1345795"/>
              <a:ext cx="2815834" cy="1569660"/>
            </a:xfrm>
            <a:prstGeom prst="rect">
              <a:avLst/>
            </a:prstGeom>
            <a:solidFill>
              <a:schemeClr val="accent1">
                <a:lumMod val="40000"/>
                <a:lumOff val="60000"/>
              </a:schemeClr>
            </a:solidFill>
          </p:spPr>
          <p:txBody>
            <a:bodyPr wrap="square" rtlCol="0">
              <a:spAutoFit/>
            </a:bodyPr>
            <a:lstStyle/>
            <a:p>
              <a:r>
                <a:rPr lang="en-IE" sz="1200" dirty="0"/>
                <a:t>WIS project:</a:t>
              </a:r>
            </a:p>
            <a:p>
              <a:r>
                <a:rPr lang="en-IE" sz="1200" dirty="0"/>
                <a:t>-part of the WIS SI group</a:t>
              </a:r>
            </a:p>
            <a:p>
              <a:r>
                <a:rPr lang="en-IE" sz="1200" dirty="0"/>
                <a:t>-Develop coaches</a:t>
              </a:r>
            </a:p>
            <a:p>
              <a:r>
                <a:rPr lang="en-IE" sz="1200" dirty="0"/>
                <a:t>-Develop referees</a:t>
              </a:r>
            </a:p>
            <a:p>
              <a:r>
                <a:rPr lang="en-IE" sz="1200" dirty="0"/>
                <a:t>-Develop Admin</a:t>
              </a:r>
            </a:p>
            <a:p>
              <a:r>
                <a:rPr lang="en-IE" sz="1200" dirty="0"/>
                <a:t>	-</a:t>
              </a:r>
              <a:r>
                <a:rPr lang="en-IE" sz="1200" dirty="0">
                  <a:solidFill>
                    <a:srgbClr val="00B050"/>
                  </a:solidFill>
                </a:rPr>
                <a:t>Trish Hearne attending the Women in Leadership course</a:t>
              </a:r>
            </a:p>
            <a:p>
              <a:r>
                <a:rPr lang="en-IE" sz="1200" dirty="0">
                  <a:solidFill>
                    <a:srgbClr val="FF0000"/>
                  </a:solidFill>
                </a:rPr>
                <a:t>-Project manager</a:t>
              </a:r>
            </a:p>
          </p:txBody>
        </p:sp>
        <p:sp>
          <p:nvSpPr>
            <p:cNvPr id="3" name="Sun 2">
              <a:extLst>
                <a:ext uri="{FF2B5EF4-FFF2-40B4-BE49-F238E27FC236}">
                  <a16:creationId xmlns:a16="http://schemas.microsoft.com/office/drawing/2014/main" id="{577B73E2-CEDB-4AA4-83F6-A3D49325918A}"/>
                </a:ext>
              </a:extLst>
            </p:cNvPr>
            <p:cNvSpPr/>
            <p:nvPr/>
          </p:nvSpPr>
          <p:spPr>
            <a:xfrm>
              <a:off x="11506705" y="1413355"/>
              <a:ext cx="336884" cy="288758"/>
            </a:xfrm>
            <a:prstGeom prst="sun">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p:grpSp>
        <p:nvGrpSpPr>
          <p:cNvPr id="34" name="Group 33">
            <a:extLst>
              <a:ext uri="{FF2B5EF4-FFF2-40B4-BE49-F238E27FC236}">
                <a16:creationId xmlns:a16="http://schemas.microsoft.com/office/drawing/2014/main" id="{B24AEADB-E564-4539-B771-DA2AFEE9160E}"/>
              </a:ext>
            </a:extLst>
          </p:cNvPr>
          <p:cNvGrpSpPr/>
          <p:nvPr/>
        </p:nvGrpSpPr>
        <p:grpSpPr>
          <a:xfrm>
            <a:off x="141245" y="1319438"/>
            <a:ext cx="2815834" cy="1631216"/>
            <a:chOff x="141245" y="1319438"/>
            <a:chExt cx="2815834" cy="1631216"/>
          </a:xfrm>
        </p:grpSpPr>
        <p:sp>
          <p:nvSpPr>
            <p:cNvPr id="15" name="TextBox 14">
              <a:extLst>
                <a:ext uri="{FF2B5EF4-FFF2-40B4-BE49-F238E27FC236}">
                  <a16:creationId xmlns:a16="http://schemas.microsoft.com/office/drawing/2014/main" id="{EBA055B9-7A87-43C5-B546-830CEFBDD86E}"/>
                </a:ext>
              </a:extLst>
            </p:cNvPr>
            <p:cNvSpPr txBox="1"/>
            <p:nvPr/>
          </p:nvSpPr>
          <p:spPr>
            <a:xfrm>
              <a:off x="141245" y="1319438"/>
              <a:ext cx="2815834" cy="1631216"/>
            </a:xfrm>
            <a:prstGeom prst="rect">
              <a:avLst/>
            </a:prstGeom>
            <a:solidFill>
              <a:schemeClr val="accent1">
                <a:lumMod val="40000"/>
                <a:lumOff val="60000"/>
              </a:schemeClr>
            </a:solidFill>
          </p:spPr>
          <p:txBody>
            <a:bodyPr wrap="square" rtlCol="0">
              <a:spAutoFit/>
            </a:bodyPr>
            <a:lstStyle/>
            <a:p>
              <a:r>
                <a:rPr lang="en-IE" sz="1200" dirty="0">
                  <a:solidFill>
                    <a:srgbClr val="00B050"/>
                  </a:solidFill>
                </a:rPr>
                <a:t>-L0 2 Courses in NI, 19 qualified coaches</a:t>
              </a:r>
            </a:p>
            <a:p>
              <a:r>
                <a:rPr lang="en-IE" sz="1200" dirty="0">
                  <a:solidFill>
                    <a:srgbClr val="00B050"/>
                  </a:solidFill>
                </a:rPr>
                <a:t>-L0 Developed SIC approved online course. </a:t>
              </a:r>
            </a:p>
            <a:p>
              <a:r>
                <a:rPr lang="en-IE" sz="1200" dirty="0">
                  <a:solidFill>
                    <a:srgbClr val="00B050"/>
                  </a:solidFill>
                </a:rPr>
                <a:t>-Online L0 Delivered </a:t>
              </a:r>
              <a:r>
                <a:rPr lang="en-IE" sz="1000" dirty="0"/>
                <a:t>with 27 attendees across the country (Donegal, Kerry, Claire, Cork Waterford, Leitrim, Galway, Offaly, Meath, Dublin)</a:t>
              </a:r>
            </a:p>
            <a:p>
              <a:r>
                <a:rPr lang="en-IE" sz="1000" u="sng" dirty="0"/>
                <a:t>Next course scheduled for January</a:t>
              </a:r>
            </a:p>
          </p:txBody>
        </p:sp>
        <p:sp>
          <p:nvSpPr>
            <p:cNvPr id="17" name="Sun 16">
              <a:extLst>
                <a:ext uri="{FF2B5EF4-FFF2-40B4-BE49-F238E27FC236}">
                  <a16:creationId xmlns:a16="http://schemas.microsoft.com/office/drawing/2014/main" id="{FCAC97AC-862F-4D38-9BEB-CE6C51F76F22}"/>
                </a:ext>
              </a:extLst>
            </p:cNvPr>
            <p:cNvSpPr/>
            <p:nvPr/>
          </p:nvSpPr>
          <p:spPr>
            <a:xfrm>
              <a:off x="2603708" y="1837439"/>
              <a:ext cx="336884" cy="288758"/>
            </a:xfrm>
            <a:prstGeom prst="sun">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p:grpSp>
        <p:nvGrpSpPr>
          <p:cNvPr id="35" name="Group 34">
            <a:extLst>
              <a:ext uri="{FF2B5EF4-FFF2-40B4-BE49-F238E27FC236}">
                <a16:creationId xmlns:a16="http://schemas.microsoft.com/office/drawing/2014/main" id="{DFA1CBA2-FE0B-4281-BC4D-A852BE53630F}"/>
              </a:ext>
            </a:extLst>
          </p:cNvPr>
          <p:cNvGrpSpPr/>
          <p:nvPr/>
        </p:nvGrpSpPr>
        <p:grpSpPr>
          <a:xfrm>
            <a:off x="141245" y="3028252"/>
            <a:ext cx="2815834" cy="830997"/>
            <a:chOff x="141245" y="3028252"/>
            <a:chExt cx="2815834" cy="830997"/>
          </a:xfrm>
        </p:grpSpPr>
        <p:sp>
          <p:nvSpPr>
            <p:cNvPr id="18" name="TextBox 17">
              <a:extLst>
                <a:ext uri="{FF2B5EF4-FFF2-40B4-BE49-F238E27FC236}">
                  <a16:creationId xmlns:a16="http://schemas.microsoft.com/office/drawing/2014/main" id="{50BF159A-FCF0-40ED-AA9E-561B8F687409}"/>
                </a:ext>
              </a:extLst>
            </p:cNvPr>
            <p:cNvSpPr txBox="1"/>
            <p:nvPr/>
          </p:nvSpPr>
          <p:spPr>
            <a:xfrm>
              <a:off x="141245" y="3028252"/>
              <a:ext cx="2815834" cy="830997"/>
            </a:xfrm>
            <a:prstGeom prst="rect">
              <a:avLst/>
            </a:prstGeom>
            <a:solidFill>
              <a:schemeClr val="accent1">
                <a:lumMod val="40000"/>
                <a:lumOff val="60000"/>
              </a:schemeClr>
            </a:solidFill>
          </p:spPr>
          <p:txBody>
            <a:bodyPr wrap="square" rtlCol="0">
              <a:spAutoFit/>
            </a:bodyPr>
            <a:lstStyle/>
            <a:p>
              <a:r>
                <a:rPr lang="en-IE" sz="1200" dirty="0"/>
                <a:t>-L1 not delivered</a:t>
              </a:r>
            </a:p>
            <a:p>
              <a:r>
                <a:rPr lang="en-IE" sz="1200" dirty="0">
                  <a:solidFill>
                    <a:srgbClr val="CC6600"/>
                  </a:solidFill>
                </a:rPr>
                <a:t>-L1 starting to produce material for remote delivery of the class based </a:t>
              </a:r>
              <a:r>
                <a:rPr lang="en-IE" sz="1200" dirty="0" err="1">
                  <a:solidFill>
                    <a:srgbClr val="CC6600"/>
                  </a:solidFill>
                </a:rPr>
                <a:t>classesv</a:t>
              </a:r>
              <a:endParaRPr lang="en-IE" sz="1000" dirty="0">
                <a:solidFill>
                  <a:srgbClr val="CC6600"/>
                </a:solidFill>
              </a:endParaRPr>
            </a:p>
          </p:txBody>
        </p:sp>
        <p:sp>
          <p:nvSpPr>
            <p:cNvPr id="19" name="Sun 18">
              <a:extLst>
                <a:ext uri="{FF2B5EF4-FFF2-40B4-BE49-F238E27FC236}">
                  <a16:creationId xmlns:a16="http://schemas.microsoft.com/office/drawing/2014/main" id="{ADF08BD7-427D-44AF-B1B8-6AACCE39C7CF}"/>
                </a:ext>
              </a:extLst>
            </p:cNvPr>
            <p:cNvSpPr/>
            <p:nvPr/>
          </p:nvSpPr>
          <p:spPr>
            <a:xfrm>
              <a:off x="2620195" y="3045147"/>
              <a:ext cx="336884" cy="288758"/>
            </a:xfrm>
            <a:prstGeom prst="su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0" name="Sun 19">
              <a:extLst>
                <a:ext uri="{FF2B5EF4-FFF2-40B4-BE49-F238E27FC236}">
                  <a16:creationId xmlns:a16="http://schemas.microsoft.com/office/drawing/2014/main" id="{9F4799BC-943E-4F7E-9FAB-7C30CAD98DAF}"/>
                </a:ext>
              </a:extLst>
            </p:cNvPr>
            <p:cNvSpPr/>
            <p:nvPr/>
          </p:nvSpPr>
          <p:spPr>
            <a:xfrm>
              <a:off x="2603708" y="3521372"/>
              <a:ext cx="336884" cy="288758"/>
            </a:xfrm>
            <a:prstGeom prst="sun">
              <a:avLst/>
            </a:prstGeom>
            <a:solidFill>
              <a:schemeClr val="accent6">
                <a:lumMod val="75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p:sp>
        <p:nvSpPr>
          <p:cNvPr id="22" name="TextBox 21">
            <a:extLst>
              <a:ext uri="{FF2B5EF4-FFF2-40B4-BE49-F238E27FC236}">
                <a16:creationId xmlns:a16="http://schemas.microsoft.com/office/drawing/2014/main" id="{00D6A27A-CB14-4E72-9BAE-D8A7F551E834}"/>
              </a:ext>
            </a:extLst>
          </p:cNvPr>
          <p:cNvSpPr txBox="1"/>
          <p:nvPr/>
        </p:nvSpPr>
        <p:spPr>
          <a:xfrm>
            <a:off x="141245" y="3949687"/>
            <a:ext cx="2815834" cy="461665"/>
          </a:xfrm>
          <a:prstGeom prst="rect">
            <a:avLst/>
          </a:prstGeom>
          <a:solidFill>
            <a:schemeClr val="accent1">
              <a:lumMod val="40000"/>
              <a:lumOff val="60000"/>
            </a:schemeClr>
          </a:solidFill>
        </p:spPr>
        <p:txBody>
          <a:bodyPr wrap="square" rtlCol="0">
            <a:spAutoFit/>
          </a:bodyPr>
          <a:lstStyle/>
          <a:p>
            <a:r>
              <a:rPr lang="en-IE" sz="1200" dirty="0"/>
              <a:t>-L2 Work in progress, working on collaboration with UCD-ISH</a:t>
            </a:r>
            <a:endParaRPr lang="en-IE" sz="1000" dirty="0">
              <a:solidFill>
                <a:srgbClr val="CC6600"/>
              </a:solidFill>
            </a:endParaRPr>
          </a:p>
        </p:txBody>
      </p:sp>
      <p:grpSp>
        <p:nvGrpSpPr>
          <p:cNvPr id="39" name="Group 38">
            <a:extLst>
              <a:ext uri="{FF2B5EF4-FFF2-40B4-BE49-F238E27FC236}">
                <a16:creationId xmlns:a16="http://schemas.microsoft.com/office/drawing/2014/main" id="{F20CBFDC-268F-44B1-B0D9-87F758EE823E}"/>
              </a:ext>
            </a:extLst>
          </p:cNvPr>
          <p:cNvGrpSpPr/>
          <p:nvPr/>
        </p:nvGrpSpPr>
        <p:grpSpPr>
          <a:xfrm>
            <a:off x="894468" y="5425262"/>
            <a:ext cx="4097474" cy="1255712"/>
            <a:chOff x="894468" y="5425262"/>
            <a:chExt cx="4097474" cy="1255712"/>
          </a:xfrm>
        </p:grpSpPr>
        <p:sp>
          <p:nvSpPr>
            <p:cNvPr id="26" name="TextBox 25">
              <a:extLst>
                <a:ext uri="{FF2B5EF4-FFF2-40B4-BE49-F238E27FC236}">
                  <a16:creationId xmlns:a16="http://schemas.microsoft.com/office/drawing/2014/main" id="{9D9DA70C-D041-44A5-B38B-8C82917D4B18}"/>
                </a:ext>
              </a:extLst>
            </p:cNvPr>
            <p:cNvSpPr txBox="1"/>
            <p:nvPr/>
          </p:nvSpPr>
          <p:spPr>
            <a:xfrm>
              <a:off x="894468" y="5687855"/>
              <a:ext cx="2815834" cy="461665"/>
            </a:xfrm>
            <a:prstGeom prst="rect">
              <a:avLst/>
            </a:prstGeom>
            <a:solidFill>
              <a:schemeClr val="accent1">
                <a:lumMod val="75000"/>
              </a:schemeClr>
            </a:solidFill>
          </p:spPr>
          <p:txBody>
            <a:bodyPr wrap="square" rtlCol="0">
              <a:spAutoFit/>
            </a:bodyPr>
            <a:lstStyle/>
            <a:p>
              <a:r>
                <a:rPr lang="en-IE" sz="1200" dirty="0"/>
                <a:t>-4 coaches attendee EHF grassroot summit</a:t>
              </a:r>
              <a:endParaRPr lang="en-IE" sz="1000" dirty="0">
                <a:solidFill>
                  <a:srgbClr val="CC6600"/>
                </a:solidFill>
              </a:endParaRPr>
            </a:p>
          </p:txBody>
        </p:sp>
        <p:sp>
          <p:nvSpPr>
            <p:cNvPr id="27" name="TextBox 26">
              <a:extLst>
                <a:ext uri="{FF2B5EF4-FFF2-40B4-BE49-F238E27FC236}">
                  <a16:creationId xmlns:a16="http://schemas.microsoft.com/office/drawing/2014/main" id="{8B9E409C-BD4F-4318-B039-2F95D43FB8CE}"/>
                </a:ext>
              </a:extLst>
            </p:cNvPr>
            <p:cNvSpPr txBox="1"/>
            <p:nvPr/>
          </p:nvSpPr>
          <p:spPr>
            <a:xfrm>
              <a:off x="909710" y="6219309"/>
              <a:ext cx="2815834" cy="461665"/>
            </a:xfrm>
            <a:prstGeom prst="rect">
              <a:avLst/>
            </a:prstGeom>
            <a:solidFill>
              <a:schemeClr val="accent1">
                <a:lumMod val="75000"/>
              </a:schemeClr>
            </a:solidFill>
          </p:spPr>
          <p:txBody>
            <a:bodyPr wrap="square" rtlCol="0">
              <a:spAutoFit/>
            </a:bodyPr>
            <a:lstStyle/>
            <a:p>
              <a:r>
                <a:rPr lang="en-IE" sz="1200" dirty="0"/>
                <a:t>-3 coaches attendee </a:t>
              </a:r>
              <a:r>
                <a:rPr lang="en-IE" sz="1200" dirty="0" err="1"/>
                <a:t>ICoachKids</a:t>
              </a:r>
              <a:r>
                <a:rPr lang="en-IE" sz="1200" dirty="0"/>
                <a:t> Conference</a:t>
              </a:r>
              <a:endParaRPr lang="en-IE" sz="1000" dirty="0">
                <a:solidFill>
                  <a:srgbClr val="CC6600"/>
                </a:solidFill>
              </a:endParaRPr>
            </a:p>
          </p:txBody>
        </p:sp>
        <p:sp>
          <p:nvSpPr>
            <p:cNvPr id="28" name="Sun 27">
              <a:extLst>
                <a:ext uri="{FF2B5EF4-FFF2-40B4-BE49-F238E27FC236}">
                  <a16:creationId xmlns:a16="http://schemas.microsoft.com/office/drawing/2014/main" id="{A587A5DB-36B3-4B7A-9B61-442C39707436}"/>
                </a:ext>
              </a:extLst>
            </p:cNvPr>
            <p:cNvSpPr/>
            <p:nvPr/>
          </p:nvSpPr>
          <p:spPr>
            <a:xfrm>
              <a:off x="3385970" y="6033939"/>
              <a:ext cx="336884" cy="288758"/>
            </a:xfrm>
            <a:prstGeom prst="sun">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29" name="Picture 28">
              <a:extLst>
                <a:ext uri="{FF2B5EF4-FFF2-40B4-BE49-F238E27FC236}">
                  <a16:creationId xmlns:a16="http://schemas.microsoft.com/office/drawing/2014/main" id="{34FD9A8F-D196-430A-BCBA-6E560E7770BA}"/>
                </a:ext>
              </a:extLst>
            </p:cNvPr>
            <p:cNvPicPr>
              <a:picLocks noChangeAspect="1"/>
            </p:cNvPicPr>
            <p:nvPr/>
          </p:nvPicPr>
          <p:blipFill rotWithShape="1">
            <a:blip r:embed="rId5"/>
            <a:srcRect l="1" r="55191" b="20101"/>
            <a:stretch/>
          </p:blipFill>
          <p:spPr>
            <a:xfrm flipH="1">
              <a:off x="3882281" y="5425262"/>
              <a:ext cx="1109661" cy="1255712"/>
            </a:xfrm>
            <a:prstGeom prst="rect">
              <a:avLst/>
            </a:prstGeom>
          </p:spPr>
        </p:pic>
      </p:grpSp>
      <p:grpSp>
        <p:nvGrpSpPr>
          <p:cNvPr id="38" name="Group 37">
            <a:extLst>
              <a:ext uri="{FF2B5EF4-FFF2-40B4-BE49-F238E27FC236}">
                <a16:creationId xmlns:a16="http://schemas.microsoft.com/office/drawing/2014/main" id="{DFD15D8F-8C48-4AEA-A33D-0735BE2D8994}"/>
              </a:ext>
            </a:extLst>
          </p:cNvPr>
          <p:cNvGrpSpPr/>
          <p:nvPr/>
        </p:nvGrpSpPr>
        <p:grpSpPr>
          <a:xfrm>
            <a:off x="894468" y="4450285"/>
            <a:ext cx="3244389" cy="1157931"/>
            <a:chOff x="894468" y="4450285"/>
            <a:chExt cx="3244389" cy="1157931"/>
          </a:xfrm>
        </p:grpSpPr>
        <p:sp>
          <p:nvSpPr>
            <p:cNvPr id="23" name="TextBox 22">
              <a:extLst>
                <a:ext uri="{FF2B5EF4-FFF2-40B4-BE49-F238E27FC236}">
                  <a16:creationId xmlns:a16="http://schemas.microsoft.com/office/drawing/2014/main" id="{19E071F4-A333-4892-A3B5-34E3A12D259E}"/>
                </a:ext>
              </a:extLst>
            </p:cNvPr>
            <p:cNvSpPr txBox="1"/>
            <p:nvPr/>
          </p:nvSpPr>
          <p:spPr>
            <a:xfrm>
              <a:off x="894468" y="4805040"/>
              <a:ext cx="2815834" cy="276999"/>
            </a:xfrm>
            <a:prstGeom prst="rect">
              <a:avLst/>
            </a:prstGeom>
            <a:solidFill>
              <a:schemeClr val="accent1">
                <a:lumMod val="60000"/>
                <a:lumOff val="40000"/>
              </a:schemeClr>
            </a:solidFill>
          </p:spPr>
          <p:txBody>
            <a:bodyPr wrap="square" rtlCol="0">
              <a:spAutoFit/>
            </a:bodyPr>
            <a:lstStyle/>
            <a:p>
              <a:r>
                <a:rPr lang="en-IE" sz="1200" dirty="0">
                  <a:solidFill>
                    <a:srgbClr val="00B050"/>
                  </a:solidFill>
                </a:rPr>
                <a:t>-CD qualified 3 SIC Coach Developer</a:t>
              </a:r>
              <a:endParaRPr lang="en-IE" sz="1000" dirty="0">
                <a:solidFill>
                  <a:srgbClr val="00B050"/>
                </a:solidFill>
              </a:endParaRPr>
            </a:p>
          </p:txBody>
        </p:sp>
        <p:sp>
          <p:nvSpPr>
            <p:cNvPr id="24" name="TextBox 23">
              <a:extLst>
                <a:ext uri="{FF2B5EF4-FFF2-40B4-BE49-F238E27FC236}">
                  <a16:creationId xmlns:a16="http://schemas.microsoft.com/office/drawing/2014/main" id="{486AB56E-9CD2-4177-B470-ADAF4FB6C855}"/>
                </a:ext>
              </a:extLst>
            </p:cNvPr>
            <p:cNvSpPr txBox="1"/>
            <p:nvPr/>
          </p:nvSpPr>
          <p:spPr>
            <a:xfrm>
              <a:off x="894468" y="5146551"/>
              <a:ext cx="2815834" cy="461665"/>
            </a:xfrm>
            <a:prstGeom prst="rect">
              <a:avLst/>
            </a:prstGeom>
            <a:solidFill>
              <a:schemeClr val="accent1">
                <a:lumMod val="60000"/>
                <a:lumOff val="40000"/>
              </a:schemeClr>
            </a:solidFill>
          </p:spPr>
          <p:txBody>
            <a:bodyPr wrap="square" rtlCol="0">
              <a:spAutoFit/>
            </a:bodyPr>
            <a:lstStyle/>
            <a:p>
              <a:r>
                <a:rPr lang="en-IE" sz="1200" dirty="0">
                  <a:solidFill>
                    <a:srgbClr val="00B050"/>
                  </a:solidFill>
                </a:rPr>
                <a:t>-CDA qualified 1 SIC Coach Developer Assessor</a:t>
              </a:r>
              <a:endParaRPr lang="en-IE" sz="1000" dirty="0">
                <a:solidFill>
                  <a:srgbClr val="00B050"/>
                </a:solidFill>
              </a:endParaRPr>
            </a:p>
          </p:txBody>
        </p:sp>
        <p:pic>
          <p:nvPicPr>
            <p:cNvPr id="30" name="Picture 29">
              <a:extLst>
                <a:ext uri="{FF2B5EF4-FFF2-40B4-BE49-F238E27FC236}">
                  <a16:creationId xmlns:a16="http://schemas.microsoft.com/office/drawing/2014/main" id="{1CFA04AF-09E1-4DA3-86C5-52FD09335B1B}"/>
                </a:ext>
              </a:extLst>
            </p:cNvPr>
            <p:cNvPicPr>
              <a:picLocks noChangeAspect="1"/>
            </p:cNvPicPr>
            <p:nvPr/>
          </p:nvPicPr>
          <p:blipFill rotWithShape="1">
            <a:blip r:embed="rId5"/>
            <a:srcRect t="79086" r="10385"/>
            <a:stretch/>
          </p:blipFill>
          <p:spPr>
            <a:xfrm>
              <a:off x="1919532" y="4450285"/>
              <a:ext cx="2219325" cy="328695"/>
            </a:xfrm>
            <a:prstGeom prst="rect">
              <a:avLst/>
            </a:prstGeom>
          </p:spPr>
        </p:pic>
      </p:grpSp>
      <p:grpSp>
        <p:nvGrpSpPr>
          <p:cNvPr id="42" name="Group 41">
            <a:extLst>
              <a:ext uri="{FF2B5EF4-FFF2-40B4-BE49-F238E27FC236}">
                <a16:creationId xmlns:a16="http://schemas.microsoft.com/office/drawing/2014/main" id="{A1BEA8F2-384B-4CF1-A487-E867B9E3B517}"/>
              </a:ext>
            </a:extLst>
          </p:cNvPr>
          <p:cNvGrpSpPr/>
          <p:nvPr/>
        </p:nvGrpSpPr>
        <p:grpSpPr>
          <a:xfrm>
            <a:off x="5480160" y="3949687"/>
            <a:ext cx="3296095" cy="923330"/>
            <a:chOff x="5480160" y="3949687"/>
            <a:chExt cx="3296095" cy="923330"/>
          </a:xfrm>
        </p:grpSpPr>
        <p:sp>
          <p:nvSpPr>
            <p:cNvPr id="12" name="TextBox 11">
              <a:extLst>
                <a:ext uri="{FF2B5EF4-FFF2-40B4-BE49-F238E27FC236}">
                  <a16:creationId xmlns:a16="http://schemas.microsoft.com/office/drawing/2014/main" id="{00F8E7C5-3FD9-4442-89CF-4B2288037D6C}"/>
                </a:ext>
              </a:extLst>
            </p:cNvPr>
            <p:cNvSpPr txBox="1"/>
            <p:nvPr/>
          </p:nvSpPr>
          <p:spPr>
            <a:xfrm>
              <a:off x="5480160" y="3949687"/>
              <a:ext cx="3296095" cy="923330"/>
            </a:xfrm>
            <a:prstGeom prst="rect">
              <a:avLst/>
            </a:prstGeom>
            <a:solidFill>
              <a:schemeClr val="accent6">
                <a:lumMod val="75000"/>
              </a:schemeClr>
            </a:solidFill>
          </p:spPr>
          <p:txBody>
            <a:bodyPr wrap="none" rtlCol="0">
              <a:spAutoFit/>
            </a:bodyPr>
            <a:lstStyle/>
            <a:p>
              <a:r>
                <a:rPr lang="en-IE" dirty="0"/>
                <a:t>IOHA – UCD Institute of Sport</a:t>
              </a:r>
            </a:p>
            <a:p>
              <a:r>
                <a:rPr lang="en-IE" sz="1200" dirty="0"/>
                <a:t>-Fitness Coach for teams</a:t>
              </a:r>
            </a:p>
            <a:p>
              <a:r>
                <a:rPr lang="en-IE" sz="1200" dirty="0"/>
                <a:t>-Handball Coaches for school and youth</a:t>
              </a:r>
            </a:p>
            <a:p>
              <a:r>
                <a:rPr lang="en-IE" sz="1200" dirty="0"/>
                <a:t>-Coaching Course development  and delivery </a:t>
              </a:r>
            </a:p>
          </p:txBody>
        </p:sp>
        <p:sp>
          <p:nvSpPr>
            <p:cNvPr id="41" name="Sun 40">
              <a:extLst>
                <a:ext uri="{FF2B5EF4-FFF2-40B4-BE49-F238E27FC236}">
                  <a16:creationId xmlns:a16="http://schemas.microsoft.com/office/drawing/2014/main" id="{CDB5600A-9ABB-409F-898C-ACCB9533E3A1}"/>
                </a:ext>
              </a:extLst>
            </p:cNvPr>
            <p:cNvSpPr/>
            <p:nvPr/>
          </p:nvSpPr>
          <p:spPr>
            <a:xfrm>
              <a:off x="8307443" y="4266973"/>
              <a:ext cx="336884" cy="288758"/>
            </a:xfrm>
            <a:prstGeom prst="sun">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576885" y="106008"/>
            <a:ext cx="8596668" cy="590550"/>
          </a:xfrm>
          <a:prstGeom prst="rect">
            <a:avLst/>
          </a:prstGeom>
        </p:spPr>
        <p:txBody>
          <a:bodyPr spcFirstLastPara="1" vert="horz" wrap="square" lIns="91425" tIns="91425" rIns="91425" bIns="91425" rtlCol="0" anchor="b" anchorCtr="0">
            <a:noAutofit/>
          </a:bodyPr>
          <a:lstStyle/>
          <a:p>
            <a:pPr algn="ctr">
              <a:spcBef>
                <a:spcPts val="0"/>
              </a:spcBef>
            </a:pPr>
            <a:r>
              <a:rPr lang="en-IE" dirty="0"/>
              <a:t>Technical Director Report 2021</a:t>
            </a:r>
            <a:endParaRPr dirty="0"/>
          </a:p>
        </p:txBody>
      </p:sp>
      <p:grpSp>
        <p:nvGrpSpPr>
          <p:cNvPr id="3" name="Group 2">
            <a:extLst>
              <a:ext uri="{FF2B5EF4-FFF2-40B4-BE49-F238E27FC236}">
                <a16:creationId xmlns:a16="http://schemas.microsoft.com/office/drawing/2014/main" id="{74C14692-474B-441A-A5EC-04FD76B711CF}"/>
              </a:ext>
            </a:extLst>
          </p:cNvPr>
          <p:cNvGrpSpPr/>
          <p:nvPr/>
        </p:nvGrpSpPr>
        <p:grpSpPr>
          <a:xfrm>
            <a:off x="141245" y="855201"/>
            <a:ext cx="2957002" cy="3674990"/>
            <a:chOff x="141245" y="855201"/>
            <a:chExt cx="2957002" cy="3674990"/>
          </a:xfrm>
        </p:grpSpPr>
        <p:sp>
          <p:nvSpPr>
            <p:cNvPr id="2" name="TextBox 1">
              <a:extLst>
                <a:ext uri="{FF2B5EF4-FFF2-40B4-BE49-F238E27FC236}">
                  <a16:creationId xmlns:a16="http://schemas.microsoft.com/office/drawing/2014/main" id="{CEF85498-AEF4-4ACD-96F3-D145FBC948BF}"/>
                </a:ext>
              </a:extLst>
            </p:cNvPr>
            <p:cNvSpPr txBox="1"/>
            <p:nvPr/>
          </p:nvSpPr>
          <p:spPr>
            <a:xfrm>
              <a:off x="298950" y="855201"/>
              <a:ext cx="1116011" cy="369332"/>
            </a:xfrm>
            <a:prstGeom prst="rect">
              <a:avLst/>
            </a:prstGeom>
            <a:solidFill>
              <a:schemeClr val="accent6">
                <a:lumMod val="40000"/>
                <a:lumOff val="60000"/>
              </a:schemeClr>
            </a:solidFill>
          </p:spPr>
          <p:txBody>
            <a:bodyPr wrap="none" rtlCol="0">
              <a:spAutoFit/>
            </a:bodyPr>
            <a:lstStyle/>
            <a:p>
              <a:r>
                <a:rPr lang="en-IE" dirty="0"/>
                <a:t>Coaching</a:t>
              </a:r>
            </a:p>
          </p:txBody>
        </p:sp>
        <p:sp>
          <p:nvSpPr>
            <p:cNvPr id="15" name="TextBox 14">
              <a:extLst>
                <a:ext uri="{FF2B5EF4-FFF2-40B4-BE49-F238E27FC236}">
                  <a16:creationId xmlns:a16="http://schemas.microsoft.com/office/drawing/2014/main" id="{EBA055B9-7A87-43C5-B546-830CEFBDD86E}"/>
                </a:ext>
              </a:extLst>
            </p:cNvPr>
            <p:cNvSpPr txBox="1"/>
            <p:nvPr/>
          </p:nvSpPr>
          <p:spPr>
            <a:xfrm>
              <a:off x="141245" y="1319438"/>
              <a:ext cx="2815834" cy="830997"/>
            </a:xfrm>
            <a:prstGeom prst="rect">
              <a:avLst/>
            </a:prstGeom>
            <a:solidFill>
              <a:schemeClr val="accent1">
                <a:lumMod val="40000"/>
                <a:lumOff val="60000"/>
              </a:schemeClr>
            </a:solidFill>
          </p:spPr>
          <p:txBody>
            <a:bodyPr wrap="square" rtlCol="0">
              <a:spAutoFit/>
            </a:bodyPr>
            <a:lstStyle/>
            <a:p>
              <a:r>
                <a:rPr lang="en-IE" sz="1200" b="1" dirty="0">
                  <a:solidFill>
                    <a:srgbClr val="00B050"/>
                  </a:solidFill>
                </a:rPr>
                <a:t>-L0 3  online Courses 53 qualified coaches across the country</a:t>
              </a:r>
            </a:p>
            <a:p>
              <a:r>
                <a:rPr lang="en-IE" sz="1200" b="1" dirty="0">
                  <a:solidFill>
                    <a:srgbClr val="00B050"/>
                  </a:solidFill>
                </a:rPr>
                <a:t>-L0 online completed and SIC fully approved. </a:t>
              </a:r>
            </a:p>
          </p:txBody>
        </p:sp>
        <p:sp>
          <p:nvSpPr>
            <p:cNvPr id="18" name="TextBox 17">
              <a:extLst>
                <a:ext uri="{FF2B5EF4-FFF2-40B4-BE49-F238E27FC236}">
                  <a16:creationId xmlns:a16="http://schemas.microsoft.com/office/drawing/2014/main" id="{50BF159A-FCF0-40ED-AA9E-561B8F687409}"/>
                </a:ext>
              </a:extLst>
            </p:cNvPr>
            <p:cNvSpPr txBox="1"/>
            <p:nvPr/>
          </p:nvSpPr>
          <p:spPr>
            <a:xfrm>
              <a:off x="144083" y="2315290"/>
              <a:ext cx="2815834" cy="1200329"/>
            </a:xfrm>
            <a:prstGeom prst="rect">
              <a:avLst/>
            </a:prstGeom>
            <a:solidFill>
              <a:schemeClr val="accent1">
                <a:lumMod val="40000"/>
                <a:lumOff val="60000"/>
              </a:schemeClr>
            </a:solidFill>
          </p:spPr>
          <p:txBody>
            <a:bodyPr wrap="square" rtlCol="0">
              <a:spAutoFit/>
            </a:bodyPr>
            <a:lstStyle/>
            <a:p>
              <a:r>
                <a:rPr lang="en-IE" sz="1200" b="1" dirty="0">
                  <a:solidFill>
                    <a:srgbClr val="C49500"/>
                  </a:solidFill>
                </a:rPr>
                <a:t>-L1 class based session scheduled for end of 2021, practical in Q1’22</a:t>
              </a:r>
            </a:p>
            <a:p>
              <a:r>
                <a:rPr lang="en-IE" sz="1200" dirty="0">
                  <a:solidFill>
                    <a:srgbClr val="CC6600"/>
                  </a:solidFill>
                </a:rPr>
                <a:t>-</a:t>
              </a:r>
              <a:r>
                <a:rPr lang="en-IE" sz="1200" b="1" dirty="0">
                  <a:solidFill>
                    <a:srgbClr val="00B050"/>
                  </a:solidFill>
                </a:rPr>
                <a:t>L1 updates syllabus reviewed with SIC and fully approved with flexibility to deliver online class base material</a:t>
              </a:r>
              <a:endParaRPr lang="en-IE" sz="1000" b="1" dirty="0">
                <a:solidFill>
                  <a:srgbClr val="00B050"/>
                </a:solidFill>
              </a:endParaRPr>
            </a:p>
          </p:txBody>
        </p:sp>
        <p:sp>
          <p:nvSpPr>
            <p:cNvPr id="22" name="TextBox 21">
              <a:extLst>
                <a:ext uri="{FF2B5EF4-FFF2-40B4-BE49-F238E27FC236}">
                  <a16:creationId xmlns:a16="http://schemas.microsoft.com/office/drawing/2014/main" id="{00D6A27A-CB14-4E72-9BAE-D8A7F551E834}"/>
                </a:ext>
              </a:extLst>
            </p:cNvPr>
            <p:cNvSpPr txBox="1"/>
            <p:nvPr/>
          </p:nvSpPr>
          <p:spPr>
            <a:xfrm>
              <a:off x="170168" y="3699194"/>
              <a:ext cx="2815834" cy="830997"/>
            </a:xfrm>
            <a:prstGeom prst="rect">
              <a:avLst/>
            </a:prstGeom>
            <a:solidFill>
              <a:schemeClr val="accent1">
                <a:lumMod val="40000"/>
                <a:lumOff val="60000"/>
              </a:schemeClr>
            </a:solidFill>
          </p:spPr>
          <p:txBody>
            <a:bodyPr wrap="square" rtlCol="0">
              <a:spAutoFit/>
            </a:bodyPr>
            <a:lstStyle/>
            <a:p>
              <a:r>
                <a:rPr lang="en-IE" sz="1200" b="1" dirty="0">
                  <a:solidFill>
                    <a:srgbClr val="FF0000"/>
                  </a:solidFill>
                </a:rPr>
                <a:t>-L2 development. Resume of course design. Recruitment of course developers in collaboration with SIC ongoing</a:t>
              </a:r>
              <a:endParaRPr lang="en-IE" sz="1000" b="1" dirty="0">
                <a:solidFill>
                  <a:srgbClr val="FF0000"/>
                </a:solidFill>
              </a:endParaRPr>
            </a:p>
          </p:txBody>
        </p:sp>
        <p:sp>
          <p:nvSpPr>
            <p:cNvPr id="54" name="Sun 53">
              <a:extLst>
                <a:ext uri="{FF2B5EF4-FFF2-40B4-BE49-F238E27FC236}">
                  <a16:creationId xmlns:a16="http://schemas.microsoft.com/office/drawing/2014/main" id="{7D121CF5-3297-48B8-A44D-BBB2FF671378}"/>
                </a:ext>
              </a:extLst>
            </p:cNvPr>
            <p:cNvSpPr/>
            <p:nvPr/>
          </p:nvSpPr>
          <p:spPr>
            <a:xfrm>
              <a:off x="2620195" y="1468966"/>
              <a:ext cx="336884" cy="288758"/>
            </a:xfrm>
            <a:prstGeom prst="sun">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Sun 54">
              <a:extLst>
                <a:ext uri="{FF2B5EF4-FFF2-40B4-BE49-F238E27FC236}">
                  <a16:creationId xmlns:a16="http://schemas.microsoft.com/office/drawing/2014/main" id="{B3FDADB2-1150-4DF9-938F-6A0119371868}"/>
                </a:ext>
              </a:extLst>
            </p:cNvPr>
            <p:cNvSpPr/>
            <p:nvPr/>
          </p:nvSpPr>
          <p:spPr>
            <a:xfrm>
              <a:off x="2631943" y="3162104"/>
              <a:ext cx="336884" cy="288758"/>
            </a:xfrm>
            <a:prstGeom prst="sun">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Sun 55">
              <a:extLst>
                <a:ext uri="{FF2B5EF4-FFF2-40B4-BE49-F238E27FC236}">
                  <a16:creationId xmlns:a16="http://schemas.microsoft.com/office/drawing/2014/main" id="{98EF4183-64AE-402F-BC9F-97AC70177912}"/>
                </a:ext>
              </a:extLst>
            </p:cNvPr>
            <p:cNvSpPr/>
            <p:nvPr/>
          </p:nvSpPr>
          <p:spPr>
            <a:xfrm>
              <a:off x="2761363" y="3878762"/>
              <a:ext cx="336884" cy="288758"/>
            </a:xfrm>
            <a:prstGeom prst="sun">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p:grpSp>
        <p:nvGrpSpPr>
          <p:cNvPr id="8" name="Group 7">
            <a:extLst>
              <a:ext uri="{FF2B5EF4-FFF2-40B4-BE49-F238E27FC236}">
                <a16:creationId xmlns:a16="http://schemas.microsoft.com/office/drawing/2014/main" id="{B10548BF-22E3-4873-9DFE-E35224C9E8D9}"/>
              </a:ext>
            </a:extLst>
          </p:cNvPr>
          <p:cNvGrpSpPr/>
          <p:nvPr/>
        </p:nvGrpSpPr>
        <p:grpSpPr>
          <a:xfrm>
            <a:off x="6044813" y="852513"/>
            <a:ext cx="2608300" cy="1480395"/>
            <a:chOff x="6044813" y="852513"/>
            <a:chExt cx="2608300" cy="1480395"/>
          </a:xfrm>
        </p:grpSpPr>
        <p:sp>
          <p:nvSpPr>
            <p:cNvPr id="6" name="TextBox 5">
              <a:extLst>
                <a:ext uri="{FF2B5EF4-FFF2-40B4-BE49-F238E27FC236}">
                  <a16:creationId xmlns:a16="http://schemas.microsoft.com/office/drawing/2014/main" id="{7F88EE07-1536-460A-941D-005A4A48247F}"/>
                </a:ext>
              </a:extLst>
            </p:cNvPr>
            <p:cNvSpPr txBox="1"/>
            <p:nvPr/>
          </p:nvSpPr>
          <p:spPr>
            <a:xfrm>
              <a:off x="6044813" y="852513"/>
              <a:ext cx="1545616" cy="369332"/>
            </a:xfrm>
            <a:prstGeom prst="rect">
              <a:avLst/>
            </a:prstGeom>
            <a:solidFill>
              <a:schemeClr val="accent6">
                <a:lumMod val="40000"/>
                <a:lumOff val="60000"/>
              </a:schemeClr>
            </a:solidFill>
          </p:spPr>
          <p:txBody>
            <a:bodyPr wrap="none" rtlCol="0">
              <a:spAutoFit/>
            </a:bodyPr>
            <a:lstStyle/>
            <a:p>
              <a:r>
                <a:rPr lang="en-IE" dirty="0"/>
                <a:t>Competitions</a:t>
              </a:r>
            </a:p>
          </p:txBody>
        </p:sp>
        <p:sp>
          <p:nvSpPr>
            <p:cNvPr id="11" name="TextBox 10">
              <a:extLst>
                <a:ext uri="{FF2B5EF4-FFF2-40B4-BE49-F238E27FC236}">
                  <a16:creationId xmlns:a16="http://schemas.microsoft.com/office/drawing/2014/main" id="{5EA97764-A9C8-4E19-B908-4B0B946A01BE}"/>
                </a:ext>
              </a:extLst>
            </p:cNvPr>
            <p:cNvSpPr txBox="1"/>
            <p:nvPr/>
          </p:nvSpPr>
          <p:spPr>
            <a:xfrm>
              <a:off x="6044813" y="1317245"/>
              <a:ext cx="2608300" cy="1015663"/>
            </a:xfrm>
            <a:prstGeom prst="rect">
              <a:avLst/>
            </a:prstGeom>
            <a:solidFill>
              <a:schemeClr val="accent1">
                <a:lumMod val="40000"/>
                <a:lumOff val="60000"/>
              </a:schemeClr>
            </a:solidFill>
          </p:spPr>
          <p:txBody>
            <a:bodyPr wrap="square" rtlCol="0">
              <a:spAutoFit/>
            </a:bodyPr>
            <a:lstStyle/>
            <a:p>
              <a:r>
                <a:rPr lang="en-IE" sz="1200" dirty="0"/>
                <a:t>-Finally resumed</a:t>
              </a:r>
            </a:p>
            <a:p>
              <a:r>
                <a:rPr lang="en-IE" sz="1200" dirty="0"/>
                <a:t>-Need to follow COVID-19 guidelines </a:t>
              </a:r>
            </a:p>
            <a:p>
              <a:endParaRPr lang="en-IE" sz="1200" dirty="0"/>
            </a:p>
            <a:p>
              <a:endParaRPr lang="en-IE" sz="1200" dirty="0"/>
            </a:p>
          </p:txBody>
        </p:sp>
        <p:pic>
          <p:nvPicPr>
            <p:cNvPr id="21" name="Graphic 20" descr="Smiling face outline with solid fill">
              <a:extLst>
                <a:ext uri="{FF2B5EF4-FFF2-40B4-BE49-F238E27FC236}">
                  <a16:creationId xmlns:a16="http://schemas.microsoft.com/office/drawing/2014/main" id="{015C50E6-13A3-44AA-899C-BBA8C49F10E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01951" y="1825076"/>
              <a:ext cx="406013" cy="406013"/>
            </a:xfrm>
            <a:prstGeom prst="rect">
              <a:avLst/>
            </a:prstGeom>
          </p:spPr>
        </p:pic>
        <p:sp>
          <p:nvSpPr>
            <p:cNvPr id="57" name="Sun 56">
              <a:extLst>
                <a:ext uri="{FF2B5EF4-FFF2-40B4-BE49-F238E27FC236}">
                  <a16:creationId xmlns:a16="http://schemas.microsoft.com/office/drawing/2014/main" id="{DBEEA077-D630-4311-95FB-693E6DB2E81E}"/>
                </a:ext>
              </a:extLst>
            </p:cNvPr>
            <p:cNvSpPr/>
            <p:nvPr/>
          </p:nvSpPr>
          <p:spPr>
            <a:xfrm>
              <a:off x="8004120" y="1455584"/>
              <a:ext cx="336884" cy="288758"/>
            </a:xfrm>
            <a:prstGeom prst="sun">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p:grpSp>
        <p:nvGrpSpPr>
          <p:cNvPr id="4" name="Group 3">
            <a:extLst>
              <a:ext uri="{FF2B5EF4-FFF2-40B4-BE49-F238E27FC236}">
                <a16:creationId xmlns:a16="http://schemas.microsoft.com/office/drawing/2014/main" id="{2109975F-0DF6-4A8B-B35B-738D38C87492}"/>
              </a:ext>
            </a:extLst>
          </p:cNvPr>
          <p:cNvGrpSpPr/>
          <p:nvPr/>
        </p:nvGrpSpPr>
        <p:grpSpPr>
          <a:xfrm>
            <a:off x="3080382" y="852513"/>
            <a:ext cx="2815834" cy="2583292"/>
            <a:chOff x="3080382" y="852513"/>
            <a:chExt cx="2815834" cy="2583292"/>
          </a:xfrm>
        </p:grpSpPr>
        <p:sp>
          <p:nvSpPr>
            <p:cNvPr id="5" name="TextBox 4">
              <a:extLst>
                <a:ext uri="{FF2B5EF4-FFF2-40B4-BE49-F238E27FC236}">
                  <a16:creationId xmlns:a16="http://schemas.microsoft.com/office/drawing/2014/main" id="{1E911188-B139-473C-8658-7B76030B230D}"/>
                </a:ext>
              </a:extLst>
            </p:cNvPr>
            <p:cNvSpPr txBox="1"/>
            <p:nvPr/>
          </p:nvSpPr>
          <p:spPr>
            <a:xfrm>
              <a:off x="3080382" y="852513"/>
              <a:ext cx="1299010" cy="369332"/>
            </a:xfrm>
            <a:prstGeom prst="rect">
              <a:avLst/>
            </a:prstGeom>
            <a:solidFill>
              <a:schemeClr val="accent6">
                <a:lumMod val="40000"/>
                <a:lumOff val="60000"/>
              </a:schemeClr>
            </a:solidFill>
          </p:spPr>
          <p:txBody>
            <a:bodyPr wrap="none" rtlCol="0">
              <a:spAutoFit/>
            </a:bodyPr>
            <a:lstStyle/>
            <a:p>
              <a:r>
                <a:rPr lang="en-IE" dirty="0"/>
                <a:t>Refereeing</a:t>
              </a:r>
            </a:p>
          </p:txBody>
        </p:sp>
        <p:sp>
          <p:nvSpPr>
            <p:cNvPr id="14" name="TextBox 13">
              <a:extLst>
                <a:ext uri="{FF2B5EF4-FFF2-40B4-BE49-F238E27FC236}">
                  <a16:creationId xmlns:a16="http://schemas.microsoft.com/office/drawing/2014/main" id="{A11E7435-8D44-4F58-9132-E9ABE70B6B9E}"/>
                </a:ext>
              </a:extLst>
            </p:cNvPr>
            <p:cNvSpPr txBox="1"/>
            <p:nvPr/>
          </p:nvSpPr>
          <p:spPr>
            <a:xfrm>
              <a:off x="3080382" y="1312147"/>
              <a:ext cx="2815834" cy="2123658"/>
            </a:xfrm>
            <a:prstGeom prst="rect">
              <a:avLst/>
            </a:prstGeom>
            <a:solidFill>
              <a:schemeClr val="accent1">
                <a:lumMod val="40000"/>
                <a:lumOff val="60000"/>
              </a:schemeClr>
            </a:solidFill>
          </p:spPr>
          <p:txBody>
            <a:bodyPr wrap="square" rtlCol="0">
              <a:spAutoFit/>
            </a:bodyPr>
            <a:lstStyle/>
            <a:p>
              <a:r>
                <a:rPr lang="en-IE" sz="1200" b="1" dirty="0"/>
                <a:t>-</a:t>
              </a:r>
              <a:r>
                <a:rPr lang="en-IE" sz="1200" b="1" dirty="0">
                  <a:solidFill>
                    <a:srgbClr val="FF0000"/>
                  </a:solidFill>
                </a:rPr>
                <a:t>Need a referee development strategy</a:t>
              </a:r>
            </a:p>
            <a:p>
              <a:r>
                <a:rPr lang="en-IE" sz="1200" b="1" dirty="0"/>
                <a:t>-</a:t>
              </a:r>
              <a:r>
                <a:rPr lang="en-IE" sz="1200" b="1" dirty="0">
                  <a:solidFill>
                    <a:srgbClr val="FF0000"/>
                  </a:solidFill>
                </a:rPr>
                <a:t>Need a development Project manager</a:t>
              </a:r>
            </a:p>
            <a:p>
              <a:r>
                <a:rPr lang="en-IE" sz="1200" b="1" dirty="0"/>
                <a:t>-</a:t>
              </a:r>
              <a:r>
                <a:rPr lang="en-IE" sz="1200" b="1" u="sng" dirty="0">
                  <a:solidFill>
                    <a:srgbClr val="00B050"/>
                  </a:solidFill>
                </a:rPr>
                <a:t>Table official </a:t>
              </a:r>
              <a:r>
                <a:rPr lang="en-IE" sz="1200" b="1" dirty="0">
                  <a:solidFill>
                    <a:srgbClr val="00B050"/>
                  </a:solidFill>
                </a:rPr>
                <a:t>online course delivered and now available online with test</a:t>
              </a:r>
            </a:p>
            <a:p>
              <a:r>
                <a:rPr lang="en-IE" sz="1200" b="1" dirty="0">
                  <a:solidFill>
                    <a:srgbClr val="00B050"/>
                  </a:solidFill>
                </a:rPr>
                <a:t>-One workshop delivered with new referees recruited</a:t>
              </a:r>
            </a:p>
            <a:p>
              <a:endParaRPr lang="en-IE" sz="1200" dirty="0"/>
            </a:p>
            <a:p>
              <a:endParaRPr lang="en-IE" sz="1200" dirty="0"/>
            </a:p>
          </p:txBody>
        </p:sp>
        <p:sp>
          <p:nvSpPr>
            <p:cNvPr id="58" name="Sun 57">
              <a:extLst>
                <a:ext uri="{FF2B5EF4-FFF2-40B4-BE49-F238E27FC236}">
                  <a16:creationId xmlns:a16="http://schemas.microsoft.com/office/drawing/2014/main" id="{A2A2B54A-4775-423A-AB49-049FCF3FDBD4}"/>
                </a:ext>
              </a:extLst>
            </p:cNvPr>
            <p:cNvSpPr/>
            <p:nvPr/>
          </p:nvSpPr>
          <p:spPr>
            <a:xfrm>
              <a:off x="5465189" y="2405925"/>
              <a:ext cx="336884" cy="288758"/>
            </a:xfrm>
            <a:prstGeom prst="sun">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Sun 58">
              <a:extLst>
                <a:ext uri="{FF2B5EF4-FFF2-40B4-BE49-F238E27FC236}">
                  <a16:creationId xmlns:a16="http://schemas.microsoft.com/office/drawing/2014/main" id="{26FE6D53-C178-43B4-A72F-27D17BE20F96}"/>
                </a:ext>
              </a:extLst>
            </p:cNvPr>
            <p:cNvSpPr/>
            <p:nvPr/>
          </p:nvSpPr>
          <p:spPr>
            <a:xfrm>
              <a:off x="5432154" y="1561957"/>
              <a:ext cx="336884" cy="288758"/>
            </a:xfrm>
            <a:prstGeom prst="su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p:grpSp>
        <p:nvGrpSpPr>
          <p:cNvPr id="10" name="Group 9">
            <a:extLst>
              <a:ext uri="{FF2B5EF4-FFF2-40B4-BE49-F238E27FC236}">
                <a16:creationId xmlns:a16="http://schemas.microsoft.com/office/drawing/2014/main" id="{2502ADBE-8210-40CD-B6E4-4A745EECBDAB}"/>
              </a:ext>
            </a:extLst>
          </p:cNvPr>
          <p:cNvGrpSpPr/>
          <p:nvPr/>
        </p:nvGrpSpPr>
        <p:grpSpPr>
          <a:xfrm>
            <a:off x="9204663" y="852513"/>
            <a:ext cx="2815834" cy="2432274"/>
            <a:chOff x="9204663" y="852513"/>
            <a:chExt cx="2815834" cy="2432274"/>
          </a:xfrm>
        </p:grpSpPr>
        <p:sp>
          <p:nvSpPr>
            <p:cNvPr id="7" name="TextBox 6">
              <a:extLst>
                <a:ext uri="{FF2B5EF4-FFF2-40B4-BE49-F238E27FC236}">
                  <a16:creationId xmlns:a16="http://schemas.microsoft.com/office/drawing/2014/main" id="{D4588BA1-AB32-4131-98AA-FD3D76BE6279}"/>
                </a:ext>
              </a:extLst>
            </p:cNvPr>
            <p:cNvSpPr txBox="1"/>
            <p:nvPr/>
          </p:nvSpPr>
          <p:spPr>
            <a:xfrm>
              <a:off x="9255850" y="852513"/>
              <a:ext cx="1813958" cy="369332"/>
            </a:xfrm>
            <a:prstGeom prst="rect">
              <a:avLst/>
            </a:prstGeom>
            <a:solidFill>
              <a:schemeClr val="accent6">
                <a:lumMod val="40000"/>
                <a:lumOff val="60000"/>
              </a:schemeClr>
            </a:solidFill>
          </p:spPr>
          <p:txBody>
            <a:bodyPr wrap="none" rtlCol="0">
              <a:spAutoFit/>
            </a:bodyPr>
            <a:lstStyle/>
            <a:p>
              <a:r>
                <a:rPr lang="en-IE" dirty="0"/>
                <a:t>Women in Sport</a:t>
              </a:r>
            </a:p>
          </p:txBody>
        </p:sp>
        <p:sp>
          <p:nvSpPr>
            <p:cNvPr id="9" name="TextBox 8">
              <a:extLst>
                <a:ext uri="{FF2B5EF4-FFF2-40B4-BE49-F238E27FC236}">
                  <a16:creationId xmlns:a16="http://schemas.microsoft.com/office/drawing/2014/main" id="{3D3015E6-6A51-4283-8574-D7A77185ED90}"/>
                </a:ext>
              </a:extLst>
            </p:cNvPr>
            <p:cNvSpPr txBox="1"/>
            <p:nvPr/>
          </p:nvSpPr>
          <p:spPr>
            <a:xfrm>
              <a:off x="9204663" y="1345795"/>
              <a:ext cx="2815834" cy="1938992"/>
            </a:xfrm>
            <a:prstGeom prst="rect">
              <a:avLst/>
            </a:prstGeom>
            <a:solidFill>
              <a:schemeClr val="accent1">
                <a:lumMod val="40000"/>
                <a:lumOff val="60000"/>
              </a:schemeClr>
            </a:solidFill>
          </p:spPr>
          <p:txBody>
            <a:bodyPr wrap="square" rtlCol="0">
              <a:spAutoFit/>
            </a:bodyPr>
            <a:lstStyle/>
            <a:p>
              <a:r>
                <a:rPr lang="en-IE" sz="1200" dirty="0"/>
                <a:t>WIS project:</a:t>
              </a:r>
            </a:p>
            <a:p>
              <a:r>
                <a:rPr lang="en-IE" sz="1200" dirty="0"/>
                <a:t>-part of the WIS SI group</a:t>
              </a:r>
            </a:p>
            <a:p>
              <a:r>
                <a:rPr lang="en-IE" sz="1200" dirty="0"/>
                <a:t>-Develop coaches - </a:t>
              </a:r>
              <a:r>
                <a:rPr lang="en-IE" sz="1200" b="1" dirty="0">
                  <a:solidFill>
                    <a:srgbClr val="CC6600"/>
                  </a:solidFill>
                </a:rPr>
                <a:t>23 Female coaches as L0</a:t>
              </a:r>
            </a:p>
            <a:p>
              <a:r>
                <a:rPr lang="en-IE" sz="1200" dirty="0"/>
                <a:t>-Develop referees - </a:t>
              </a:r>
              <a:r>
                <a:rPr lang="en-IE" sz="1200" b="1" dirty="0">
                  <a:solidFill>
                    <a:srgbClr val="CC6600"/>
                  </a:solidFill>
                </a:rPr>
                <a:t>50% of referees</a:t>
              </a:r>
            </a:p>
            <a:p>
              <a:r>
                <a:rPr lang="en-IE" sz="1200" dirty="0"/>
                <a:t>-Develop Admin – </a:t>
              </a:r>
              <a:r>
                <a:rPr lang="en-IE" sz="1200" b="1" dirty="0">
                  <a:solidFill>
                    <a:srgbClr val="CC6600"/>
                  </a:solidFill>
                </a:rPr>
                <a:t>3 attended Swim Ireland, Leadership course </a:t>
              </a:r>
            </a:p>
            <a:p>
              <a:r>
                <a:rPr lang="en-IE" sz="1200" dirty="0"/>
                <a:t>-Project manager</a:t>
              </a:r>
            </a:p>
            <a:p>
              <a:endParaRPr lang="en-IE" sz="1200" dirty="0"/>
            </a:p>
            <a:p>
              <a:r>
                <a:rPr lang="en-IE" sz="1200" b="1" dirty="0"/>
                <a:t>We need to do more !!!</a:t>
              </a:r>
            </a:p>
          </p:txBody>
        </p:sp>
        <p:sp>
          <p:nvSpPr>
            <p:cNvPr id="60" name="Sun 59">
              <a:extLst>
                <a:ext uri="{FF2B5EF4-FFF2-40B4-BE49-F238E27FC236}">
                  <a16:creationId xmlns:a16="http://schemas.microsoft.com/office/drawing/2014/main" id="{1BD7CC66-150A-4A88-94E8-7F1823338F2B}"/>
                </a:ext>
              </a:extLst>
            </p:cNvPr>
            <p:cNvSpPr/>
            <p:nvPr/>
          </p:nvSpPr>
          <p:spPr>
            <a:xfrm>
              <a:off x="11078346" y="2922094"/>
              <a:ext cx="336884" cy="288758"/>
            </a:xfrm>
            <a:prstGeom prst="sun">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Sun 61">
              <a:extLst>
                <a:ext uri="{FF2B5EF4-FFF2-40B4-BE49-F238E27FC236}">
                  <a16:creationId xmlns:a16="http://schemas.microsoft.com/office/drawing/2014/main" id="{ABA6AF12-839B-4E2F-BADA-7D3FE786C993}"/>
                </a:ext>
              </a:extLst>
            </p:cNvPr>
            <p:cNvSpPr/>
            <p:nvPr/>
          </p:nvSpPr>
          <p:spPr>
            <a:xfrm>
              <a:off x="11683613" y="1883703"/>
              <a:ext cx="336884" cy="288758"/>
            </a:xfrm>
            <a:prstGeom prst="su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p:grpSp>
        <p:nvGrpSpPr>
          <p:cNvPr id="20" name="Group 19">
            <a:extLst>
              <a:ext uri="{FF2B5EF4-FFF2-40B4-BE49-F238E27FC236}">
                <a16:creationId xmlns:a16="http://schemas.microsoft.com/office/drawing/2014/main" id="{54BE00DA-A9E2-4FFC-85A9-C4404F248B19}"/>
              </a:ext>
            </a:extLst>
          </p:cNvPr>
          <p:cNvGrpSpPr/>
          <p:nvPr/>
        </p:nvGrpSpPr>
        <p:grpSpPr>
          <a:xfrm>
            <a:off x="3683120" y="3740423"/>
            <a:ext cx="5572730" cy="1661993"/>
            <a:chOff x="3683120" y="3740423"/>
            <a:chExt cx="5572730" cy="1661993"/>
          </a:xfrm>
        </p:grpSpPr>
        <p:sp>
          <p:nvSpPr>
            <p:cNvPr id="12" name="TextBox 11">
              <a:extLst>
                <a:ext uri="{FF2B5EF4-FFF2-40B4-BE49-F238E27FC236}">
                  <a16:creationId xmlns:a16="http://schemas.microsoft.com/office/drawing/2014/main" id="{00F8E7C5-3FD9-4442-89CF-4B2288037D6C}"/>
                </a:ext>
              </a:extLst>
            </p:cNvPr>
            <p:cNvSpPr txBox="1"/>
            <p:nvPr/>
          </p:nvSpPr>
          <p:spPr>
            <a:xfrm>
              <a:off x="3683120" y="3740423"/>
              <a:ext cx="5572730" cy="1661993"/>
            </a:xfrm>
            <a:prstGeom prst="rect">
              <a:avLst/>
            </a:prstGeom>
            <a:solidFill>
              <a:schemeClr val="accent6">
                <a:lumMod val="40000"/>
                <a:lumOff val="60000"/>
              </a:schemeClr>
            </a:solidFill>
          </p:spPr>
          <p:txBody>
            <a:bodyPr wrap="square" rtlCol="0">
              <a:spAutoFit/>
            </a:bodyPr>
            <a:lstStyle/>
            <a:p>
              <a:r>
                <a:rPr lang="en-IE" dirty="0"/>
                <a:t>IOHA – UCD Institute of Sport</a:t>
              </a:r>
            </a:p>
            <a:p>
              <a:r>
                <a:rPr lang="en-IE" sz="1200" dirty="0"/>
                <a:t>-Fitness Coach for teams – </a:t>
              </a:r>
              <a:r>
                <a:rPr lang="en-IE" sz="1200" b="1" dirty="0">
                  <a:solidFill>
                    <a:srgbClr val="00B050"/>
                  </a:solidFill>
                </a:rPr>
                <a:t>1 fitness coach available and active </a:t>
              </a:r>
            </a:p>
            <a:p>
              <a:r>
                <a:rPr lang="en-IE" sz="1200" dirty="0"/>
                <a:t>-Handball Coaches for school and youth - </a:t>
              </a:r>
            </a:p>
            <a:p>
              <a:r>
                <a:rPr lang="en-IE" sz="1200" dirty="0"/>
                <a:t>-Coaching Course development and delivery </a:t>
              </a:r>
              <a:r>
                <a:rPr lang="en-IE" sz="1200" b="1" dirty="0">
                  <a:solidFill>
                    <a:srgbClr val="C49500"/>
                  </a:solidFill>
                </a:rPr>
                <a:t>– To join committee for L2 development</a:t>
              </a:r>
            </a:p>
            <a:p>
              <a:r>
                <a:rPr lang="en-IE" sz="1200" b="1" dirty="0">
                  <a:solidFill>
                    <a:srgbClr val="00B050"/>
                  </a:solidFill>
                </a:rPr>
                <a:t>-Presentation delivered in UK Women in Sport Summit and EHF Scientific conference ‘21</a:t>
              </a:r>
            </a:p>
            <a:p>
              <a:r>
                <a:rPr lang="en-IE" sz="1200" b="1" dirty="0">
                  <a:solidFill>
                    <a:srgbClr val="C49500"/>
                  </a:solidFill>
                </a:rPr>
                <a:t> </a:t>
              </a:r>
            </a:p>
          </p:txBody>
        </p:sp>
        <p:sp>
          <p:nvSpPr>
            <p:cNvPr id="63" name="Sun 62">
              <a:extLst>
                <a:ext uri="{FF2B5EF4-FFF2-40B4-BE49-F238E27FC236}">
                  <a16:creationId xmlns:a16="http://schemas.microsoft.com/office/drawing/2014/main" id="{6B3F9666-C105-4FC0-ABBB-6D00AA1FB526}"/>
                </a:ext>
              </a:extLst>
            </p:cNvPr>
            <p:cNvSpPr/>
            <p:nvPr/>
          </p:nvSpPr>
          <p:spPr>
            <a:xfrm>
              <a:off x="8735072" y="4029181"/>
              <a:ext cx="336884" cy="288758"/>
            </a:xfrm>
            <a:prstGeom prst="sun">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4" name="Sun 63">
              <a:extLst>
                <a:ext uri="{FF2B5EF4-FFF2-40B4-BE49-F238E27FC236}">
                  <a16:creationId xmlns:a16="http://schemas.microsoft.com/office/drawing/2014/main" id="{A6F81F26-C749-40A1-AF2E-9048C78D7C80}"/>
                </a:ext>
              </a:extLst>
            </p:cNvPr>
            <p:cNvSpPr/>
            <p:nvPr/>
          </p:nvSpPr>
          <p:spPr>
            <a:xfrm>
              <a:off x="8818576" y="5046885"/>
              <a:ext cx="336884" cy="288758"/>
            </a:xfrm>
            <a:prstGeom prst="sun">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5" name="Sun 64">
              <a:extLst>
                <a:ext uri="{FF2B5EF4-FFF2-40B4-BE49-F238E27FC236}">
                  <a16:creationId xmlns:a16="http://schemas.microsoft.com/office/drawing/2014/main" id="{5CFBE71B-A8F0-4719-9400-2DDB80CE9D8E}"/>
                </a:ext>
              </a:extLst>
            </p:cNvPr>
            <p:cNvSpPr/>
            <p:nvPr/>
          </p:nvSpPr>
          <p:spPr>
            <a:xfrm>
              <a:off x="6640712" y="4265710"/>
              <a:ext cx="237697" cy="178224"/>
            </a:xfrm>
            <a:prstGeom prst="su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p:sp>
        <p:nvSpPr>
          <p:cNvPr id="31" name="TextBox 30">
            <a:extLst>
              <a:ext uri="{FF2B5EF4-FFF2-40B4-BE49-F238E27FC236}">
                <a16:creationId xmlns:a16="http://schemas.microsoft.com/office/drawing/2014/main" id="{BF5B5C1B-31D5-4F56-BFA0-56D500209812}"/>
              </a:ext>
            </a:extLst>
          </p:cNvPr>
          <p:cNvSpPr txBox="1"/>
          <p:nvPr/>
        </p:nvSpPr>
        <p:spPr>
          <a:xfrm>
            <a:off x="10415887" y="6239016"/>
            <a:ext cx="1661802" cy="369332"/>
          </a:xfrm>
          <a:prstGeom prst="rect">
            <a:avLst/>
          </a:prstGeom>
          <a:solidFill>
            <a:schemeClr val="accent6">
              <a:lumMod val="40000"/>
              <a:lumOff val="60000"/>
            </a:schemeClr>
          </a:solidFill>
        </p:spPr>
        <p:txBody>
          <a:bodyPr wrap="none" rtlCol="0">
            <a:spAutoFit/>
          </a:bodyPr>
          <a:lstStyle/>
          <a:p>
            <a:r>
              <a:rPr lang="en-IE" dirty="0"/>
              <a:t>National Team</a:t>
            </a:r>
          </a:p>
        </p:txBody>
      </p:sp>
      <p:grpSp>
        <p:nvGrpSpPr>
          <p:cNvPr id="19" name="Group 18">
            <a:extLst>
              <a:ext uri="{FF2B5EF4-FFF2-40B4-BE49-F238E27FC236}">
                <a16:creationId xmlns:a16="http://schemas.microsoft.com/office/drawing/2014/main" id="{0C1ECDC9-3138-4E2B-BFC8-44673FD52F02}"/>
              </a:ext>
            </a:extLst>
          </p:cNvPr>
          <p:cNvGrpSpPr/>
          <p:nvPr/>
        </p:nvGrpSpPr>
        <p:grpSpPr>
          <a:xfrm>
            <a:off x="399755" y="4868257"/>
            <a:ext cx="3141077" cy="1765086"/>
            <a:chOff x="399755" y="4868257"/>
            <a:chExt cx="3141077" cy="1765086"/>
          </a:xfrm>
        </p:grpSpPr>
        <p:pic>
          <p:nvPicPr>
            <p:cNvPr id="49" name="Picture 48">
              <a:extLst>
                <a:ext uri="{FF2B5EF4-FFF2-40B4-BE49-F238E27FC236}">
                  <a16:creationId xmlns:a16="http://schemas.microsoft.com/office/drawing/2014/main" id="{9DA82499-BE56-4B51-8A22-89DAC44B3BAA}"/>
                </a:ext>
              </a:extLst>
            </p:cNvPr>
            <p:cNvPicPr>
              <a:picLocks noChangeAspect="1"/>
            </p:cNvPicPr>
            <p:nvPr/>
          </p:nvPicPr>
          <p:blipFill rotWithShape="1">
            <a:blip r:embed="rId5"/>
            <a:srcRect l="1" r="55191" b="20101"/>
            <a:stretch/>
          </p:blipFill>
          <p:spPr>
            <a:xfrm flipH="1">
              <a:off x="2431171" y="5377631"/>
              <a:ext cx="1109661" cy="1255712"/>
            </a:xfrm>
            <a:prstGeom prst="rect">
              <a:avLst/>
            </a:prstGeom>
          </p:spPr>
        </p:pic>
        <p:pic>
          <p:nvPicPr>
            <p:cNvPr id="53" name="Picture 52">
              <a:extLst>
                <a:ext uri="{FF2B5EF4-FFF2-40B4-BE49-F238E27FC236}">
                  <a16:creationId xmlns:a16="http://schemas.microsoft.com/office/drawing/2014/main" id="{3AB00694-44B2-4902-A470-67448320A727}"/>
                </a:ext>
              </a:extLst>
            </p:cNvPr>
            <p:cNvPicPr>
              <a:picLocks noChangeAspect="1"/>
            </p:cNvPicPr>
            <p:nvPr/>
          </p:nvPicPr>
          <p:blipFill rotWithShape="1">
            <a:blip r:embed="rId5"/>
            <a:srcRect t="79086" r="10385"/>
            <a:stretch/>
          </p:blipFill>
          <p:spPr>
            <a:xfrm>
              <a:off x="861057" y="4868257"/>
              <a:ext cx="2219325" cy="328695"/>
            </a:xfrm>
            <a:prstGeom prst="rect">
              <a:avLst/>
            </a:prstGeom>
          </p:spPr>
        </p:pic>
        <p:pic>
          <p:nvPicPr>
            <p:cNvPr id="17" name="Graphic 16" descr="Neutral face outline with solid fill">
              <a:extLst>
                <a:ext uri="{FF2B5EF4-FFF2-40B4-BE49-F238E27FC236}">
                  <a16:creationId xmlns:a16="http://schemas.microsoft.com/office/drawing/2014/main" id="{4A03B935-0028-4430-A0DC-A4BD3035D63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99755" y="5153071"/>
              <a:ext cx="914400" cy="914400"/>
            </a:xfrm>
            <a:prstGeom prst="rect">
              <a:avLst/>
            </a:prstGeom>
          </p:spPr>
        </p:pic>
      </p:grpSp>
    </p:spTree>
    <p:extLst>
      <p:ext uri="{BB962C8B-B14F-4D97-AF65-F5344CB8AC3E}">
        <p14:creationId xmlns:p14="http://schemas.microsoft.com/office/powerpoint/2010/main" val="29969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576885" y="106008"/>
            <a:ext cx="8596668" cy="590550"/>
          </a:xfrm>
          <a:prstGeom prst="rect">
            <a:avLst/>
          </a:prstGeom>
        </p:spPr>
        <p:txBody>
          <a:bodyPr spcFirstLastPara="1" vert="horz" wrap="square" lIns="91425" tIns="91425" rIns="91425" bIns="91425" rtlCol="0" anchor="b" anchorCtr="0">
            <a:noAutofit/>
          </a:bodyPr>
          <a:lstStyle/>
          <a:p>
            <a:pPr algn="ctr">
              <a:spcBef>
                <a:spcPts val="0"/>
              </a:spcBef>
            </a:pPr>
            <a:r>
              <a:rPr lang="en-IE" dirty="0"/>
              <a:t>Technical Director Report 2022</a:t>
            </a:r>
            <a:endParaRPr dirty="0"/>
          </a:p>
        </p:txBody>
      </p:sp>
      <p:grpSp>
        <p:nvGrpSpPr>
          <p:cNvPr id="3" name="Group 2">
            <a:extLst>
              <a:ext uri="{FF2B5EF4-FFF2-40B4-BE49-F238E27FC236}">
                <a16:creationId xmlns:a16="http://schemas.microsoft.com/office/drawing/2014/main" id="{74C14692-474B-441A-A5EC-04FD76B711CF}"/>
              </a:ext>
            </a:extLst>
          </p:cNvPr>
          <p:cNvGrpSpPr/>
          <p:nvPr/>
        </p:nvGrpSpPr>
        <p:grpSpPr>
          <a:xfrm>
            <a:off x="-693" y="852513"/>
            <a:ext cx="2819656" cy="2567063"/>
            <a:chOff x="141245" y="855201"/>
            <a:chExt cx="2819656" cy="2567063"/>
          </a:xfrm>
        </p:grpSpPr>
        <p:sp>
          <p:nvSpPr>
            <p:cNvPr id="2" name="TextBox 1">
              <a:extLst>
                <a:ext uri="{FF2B5EF4-FFF2-40B4-BE49-F238E27FC236}">
                  <a16:creationId xmlns:a16="http://schemas.microsoft.com/office/drawing/2014/main" id="{CEF85498-AEF4-4ACD-96F3-D145FBC948BF}"/>
                </a:ext>
              </a:extLst>
            </p:cNvPr>
            <p:cNvSpPr txBox="1"/>
            <p:nvPr/>
          </p:nvSpPr>
          <p:spPr>
            <a:xfrm>
              <a:off x="298950" y="855201"/>
              <a:ext cx="1116011" cy="369332"/>
            </a:xfrm>
            <a:prstGeom prst="rect">
              <a:avLst/>
            </a:prstGeom>
            <a:solidFill>
              <a:schemeClr val="accent6">
                <a:lumMod val="40000"/>
                <a:lumOff val="60000"/>
              </a:schemeClr>
            </a:solidFill>
          </p:spPr>
          <p:txBody>
            <a:bodyPr wrap="none" rtlCol="0">
              <a:spAutoFit/>
            </a:bodyPr>
            <a:lstStyle/>
            <a:p>
              <a:r>
                <a:rPr lang="en-IE" dirty="0"/>
                <a:t>Coaching</a:t>
              </a:r>
            </a:p>
          </p:txBody>
        </p:sp>
        <p:sp>
          <p:nvSpPr>
            <p:cNvPr id="15" name="TextBox 14">
              <a:extLst>
                <a:ext uri="{FF2B5EF4-FFF2-40B4-BE49-F238E27FC236}">
                  <a16:creationId xmlns:a16="http://schemas.microsoft.com/office/drawing/2014/main" id="{EBA055B9-7A87-43C5-B546-830CEFBDD86E}"/>
                </a:ext>
              </a:extLst>
            </p:cNvPr>
            <p:cNvSpPr txBox="1"/>
            <p:nvPr/>
          </p:nvSpPr>
          <p:spPr>
            <a:xfrm>
              <a:off x="141245" y="1319438"/>
              <a:ext cx="2815834" cy="461665"/>
            </a:xfrm>
            <a:prstGeom prst="rect">
              <a:avLst/>
            </a:prstGeom>
            <a:solidFill>
              <a:schemeClr val="accent1">
                <a:lumMod val="40000"/>
                <a:lumOff val="60000"/>
              </a:schemeClr>
            </a:solidFill>
          </p:spPr>
          <p:txBody>
            <a:bodyPr wrap="square" rtlCol="0">
              <a:spAutoFit/>
            </a:bodyPr>
            <a:lstStyle/>
            <a:p>
              <a:r>
                <a:rPr lang="en-IE" sz="1200" b="1" dirty="0">
                  <a:solidFill>
                    <a:srgbClr val="00B050"/>
                  </a:solidFill>
                </a:rPr>
                <a:t>-</a:t>
              </a:r>
              <a:r>
                <a:rPr lang="en-IE" sz="1200" b="1" dirty="0"/>
                <a:t>L0</a:t>
              </a:r>
              <a:r>
                <a:rPr lang="en-IE" sz="1200" b="1" dirty="0">
                  <a:solidFill>
                    <a:srgbClr val="00B050"/>
                  </a:solidFill>
                </a:rPr>
                <a:t> 4 courses.    25 (15M; 10F)</a:t>
              </a:r>
            </a:p>
            <a:p>
              <a:r>
                <a:rPr lang="en-IE" sz="1200" b="1" dirty="0">
                  <a:solidFill>
                    <a:srgbClr val="00B050"/>
                  </a:solidFill>
                </a:rPr>
                <a:t>-</a:t>
              </a:r>
              <a:r>
                <a:rPr lang="en-IE" sz="1200" b="1" dirty="0"/>
                <a:t>L1</a:t>
              </a:r>
              <a:r>
                <a:rPr lang="en-IE" sz="1200" b="1" dirty="0">
                  <a:solidFill>
                    <a:srgbClr val="00B050"/>
                  </a:solidFill>
                </a:rPr>
                <a:t> 1 course . 13 (2M; 11F)</a:t>
              </a:r>
            </a:p>
          </p:txBody>
        </p:sp>
        <p:sp>
          <p:nvSpPr>
            <p:cNvPr id="22" name="TextBox 21">
              <a:extLst>
                <a:ext uri="{FF2B5EF4-FFF2-40B4-BE49-F238E27FC236}">
                  <a16:creationId xmlns:a16="http://schemas.microsoft.com/office/drawing/2014/main" id="{00D6A27A-CB14-4E72-9BAE-D8A7F551E834}"/>
                </a:ext>
              </a:extLst>
            </p:cNvPr>
            <p:cNvSpPr txBox="1"/>
            <p:nvPr/>
          </p:nvSpPr>
          <p:spPr>
            <a:xfrm>
              <a:off x="145067" y="2037269"/>
              <a:ext cx="2815834" cy="1384995"/>
            </a:xfrm>
            <a:prstGeom prst="rect">
              <a:avLst/>
            </a:prstGeom>
            <a:solidFill>
              <a:schemeClr val="accent1">
                <a:lumMod val="40000"/>
                <a:lumOff val="60000"/>
              </a:schemeClr>
            </a:solidFill>
          </p:spPr>
          <p:txBody>
            <a:bodyPr wrap="square" rtlCol="0">
              <a:spAutoFit/>
            </a:bodyPr>
            <a:lstStyle/>
            <a:p>
              <a:r>
                <a:rPr lang="en-IE" sz="1200" b="1" dirty="0"/>
                <a:t>-L2 development</a:t>
              </a:r>
              <a:r>
                <a:rPr lang="en-IE" sz="1200" b="1" dirty="0">
                  <a:solidFill>
                    <a:srgbClr val="C49500"/>
                  </a:solidFill>
                </a:rPr>
                <a:t>. Resume of course design</a:t>
              </a:r>
            </a:p>
            <a:p>
              <a:r>
                <a:rPr lang="en-IE" sz="1200" b="1" dirty="0">
                  <a:solidFill>
                    <a:srgbClr val="C49500"/>
                  </a:solidFill>
                </a:rPr>
                <a:t>-Course developers recruited</a:t>
              </a:r>
            </a:p>
            <a:p>
              <a:r>
                <a:rPr lang="en-IE" sz="1200" b="1" dirty="0">
                  <a:solidFill>
                    <a:srgbClr val="C49500"/>
                  </a:solidFill>
                </a:rPr>
                <a:t>-Kick off meeting in Nov’22 and  Monthly frequency</a:t>
              </a:r>
            </a:p>
            <a:p>
              <a:r>
                <a:rPr lang="en-IE" sz="1200" b="1" dirty="0">
                  <a:solidFill>
                    <a:srgbClr val="C49500"/>
                  </a:solidFill>
                </a:rPr>
                <a:t>-</a:t>
              </a:r>
              <a:r>
                <a:rPr lang="en-IE" sz="1200" b="1" dirty="0" err="1">
                  <a:solidFill>
                    <a:srgbClr val="C49500"/>
                  </a:solidFill>
                </a:rPr>
                <a:t>Sharepoint</a:t>
              </a:r>
              <a:r>
                <a:rPr lang="en-IE" sz="1200" b="1" dirty="0">
                  <a:solidFill>
                    <a:srgbClr val="C49500"/>
                  </a:solidFill>
                </a:rPr>
                <a:t> created with support material etc</a:t>
              </a:r>
              <a:endParaRPr lang="en-IE" sz="1000" b="1" dirty="0">
                <a:solidFill>
                  <a:srgbClr val="C49500"/>
                </a:solidFill>
              </a:endParaRPr>
            </a:p>
          </p:txBody>
        </p:sp>
        <p:sp>
          <p:nvSpPr>
            <p:cNvPr id="54" name="Sun 53">
              <a:extLst>
                <a:ext uri="{FF2B5EF4-FFF2-40B4-BE49-F238E27FC236}">
                  <a16:creationId xmlns:a16="http://schemas.microsoft.com/office/drawing/2014/main" id="{7D121CF5-3297-48B8-A44D-BBB2FF671378}"/>
                </a:ext>
              </a:extLst>
            </p:cNvPr>
            <p:cNvSpPr/>
            <p:nvPr/>
          </p:nvSpPr>
          <p:spPr>
            <a:xfrm>
              <a:off x="2620195" y="1468966"/>
              <a:ext cx="336884" cy="288758"/>
            </a:xfrm>
            <a:prstGeom prst="sun">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Sun 55">
              <a:extLst>
                <a:ext uri="{FF2B5EF4-FFF2-40B4-BE49-F238E27FC236}">
                  <a16:creationId xmlns:a16="http://schemas.microsoft.com/office/drawing/2014/main" id="{98EF4183-64AE-402F-BC9F-97AC70177912}"/>
                </a:ext>
              </a:extLst>
            </p:cNvPr>
            <p:cNvSpPr/>
            <p:nvPr/>
          </p:nvSpPr>
          <p:spPr>
            <a:xfrm>
              <a:off x="2609661" y="2585387"/>
              <a:ext cx="336884" cy="288758"/>
            </a:xfrm>
            <a:prstGeom prst="sun">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grpSp>
      <p:grpSp>
        <p:nvGrpSpPr>
          <p:cNvPr id="8" name="Group 7">
            <a:extLst>
              <a:ext uri="{FF2B5EF4-FFF2-40B4-BE49-F238E27FC236}">
                <a16:creationId xmlns:a16="http://schemas.microsoft.com/office/drawing/2014/main" id="{B10548BF-22E3-4873-9DFE-E35224C9E8D9}"/>
              </a:ext>
            </a:extLst>
          </p:cNvPr>
          <p:cNvGrpSpPr/>
          <p:nvPr/>
        </p:nvGrpSpPr>
        <p:grpSpPr>
          <a:xfrm>
            <a:off x="6246289" y="873805"/>
            <a:ext cx="2608300" cy="2034392"/>
            <a:chOff x="6044813" y="852513"/>
            <a:chExt cx="2608300" cy="2034392"/>
          </a:xfrm>
        </p:grpSpPr>
        <p:sp>
          <p:nvSpPr>
            <p:cNvPr id="6" name="TextBox 5">
              <a:extLst>
                <a:ext uri="{FF2B5EF4-FFF2-40B4-BE49-F238E27FC236}">
                  <a16:creationId xmlns:a16="http://schemas.microsoft.com/office/drawing/2014/main" id="{7F88EE07-1536-460A-941D-005A4A48247F}"/>
                </a:ext>
              </a:extLst>
            </p:cNvPr>
            <p:cNvSpPr txBox="1"/>
            <p:nvPr/>
          </p:nvSpPr>
          <p:spPr>
            <a:xfrm>
              <a:off x="6044813" y="852513"/>
              <a:ext cx="1545616" cy="369332"/>
            </a:xfrm>
            <a:prstGeom prst="rect">
              <a:avLst/>
            </a:prstGeom>
            <a:solidFill>
              <a:schemeClr val="accent6">
                <a:lumMod val="40000"/>
                <a:lumOff val="60000"/>
              </a:schemeClr>
            </a:solidFill>
          </p:spPr>
          <p:txBody>
            <a:bodyPr wrap="none" rtlCol="0">
              <a:spAutoFit/>
            </a:bodyPr>
            <a:lstStyle/>
            <a:p>
              <a:r>
                <a:rPr lang="en-IE" dirty="0"/>
                <a:t>Competitions</a:t>
              </a:r>
            </a:p>
          </p:txBody>
        </p:sp>
        <p:sp>
          <p:nvSpPr>
            <p:cNvPr id="11" name="TextBox 10">
              <a:extLst>
                <a:ext uri="{FF2B5EF4-FFF2-40B4-BE49-F238E27FC236}">
                  <a16:creationId xmlns:a16="http://schemas.microsoft.com/office/drawing/2014/main" id="{5EA97764-A9C8-4E19-B908-4B0B946A01BE}"/>
                </a:ext>
              </a:extLst>
            </p:cNvPr>
            <p:cNvSpPr txBox="1"/>
            <p:nvPr/>
          </p:nvSpPr>
          <p:spPr>
            <a:xfrm>
              <a:off x="6044813" y="1317245"/>
              <a:ext cx="2608300" cy="1569660"/>
            </a:xfrm>
            <a:prstGeom prst="rect">
              <a:avLst/>
            </a:prstGeom>
            <a:solidFill>
              <a:schemeClr val="accent1">
                <a:lumMod val="40000"/>
                <a:lumOff val="60000"/>
              </a:schemeClr>
            </a:solidFill>
          </p:spPr>
          <p:txBody>
            <a:bodyPr wrap="square" rtlCol="0">
              <a:spAutoFit/>
            </a:bodyPr>
            <a:lstStyle/>
            <a:p>
              <a:r>
                <a:rPr lang="en-IE" sz="1200" b="1" dirty="0">
                  <a:solidFill>
                    <a:srgbClr val="C49500"/>
                  </a:solidFill>
                </a:rPr>
                <a:t>-Ongoing, No issues so far</a:t>
              </a:r>
            </a:p>
            <a:p>
              <a:r>
                <a:rPr lang="en-IE" sz="1200" b="1" dirty="0">
                  <a:solidFill>
                    <a:srgbClr val="00B050"/>
                  </a:solidFill>
                </a:rPr>
                <a:t>-New </a:t>
              </a:r>
              <a:r>
                <a:rPr lang="en-IE" sz="1200" b="1" u="sng" dirty="0"/>
                <a:t>Celtic Cup</a:t>
              </a:r>
              <a:r>
                <a:rPr lang="en-IE" sz="1200" b="1" dirty="0">
                  <a:solidFill>
                    <a:srgbClr val="00B050"/>
                  </a:solidFill>
                </a:rPr>
                <a:t>. Round 1 played in Nov’22. F4 to be played in Feb’23 in SCO ; </a:t>
              </a:r>
              <a:r>
                <a:rPr lang="en-IE" sz="1200" b="1" dirty="0">
                  <a:solidFill>
                    <a:srgbClr val="C49500"/>
                  </a:solidFill>
                </a:rPr>
                <a:t>Improve marketing and visibility</a:t>
              </a:r>
            </a:p>
            <a:p>
              <a:endParaRPr lang="en-IE" sz="1200" dirty="0"/>
            </a:p>
            <a:p>
              <a:endParaRPr lang="en-IE" sz="1200" dirty="0"/>
            </a:p>
            <a:p>
              <a:endParaRPr lang="en-IE" sz="1200" dirty="0"/>
            </a:p>
          </p:txBody>
        </p:sp>
        <p:sp>
          <p:nvSpPr>
            <p:cNvPr id="57" name="Sun 56">
              <a:extLst>
                <a:ext uri="{FF2B5EF4-FFF2-40B4-BE49-F238E27FC236}">
                  <a16:creationId xmlns:a16="http://schemas.microsoft.com/office/drawing/2014/main" id="{DBEEA077-D630-4311-95FB-693E6DB2E81E}"/>
                </a:ext>
              </a:extLst>
            </p:cNvPr>
            <p:cNvSpPr/>
            <p:nvPr/>
          </p:nvSpPr>
          <p:spPr>
            <a:xfrm>
              <a:off x="7942854" y="2235708"/>
              <a:ext cx="336884" cy="288758"/>
            </a:xfrm>
            <a:prstGeom prst="sun">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p:grpSp>
        <p:nvGrpSpPr>
          <p:cNvPr id="4" name="Group 3">
            <a:extLst>
              <a:ext uri="{FF2B5EF4-FFF2-40B4-BE49-F238E27FC236}">
                <a16:creationId xmlns:a16="http://schemas.microsoft.com/office/drawing/2014/main" id="{2109975F-0DF6-4A8B-B35B-738D38C87492}"/>
              </a:ext>
            </a:extLst>
          </p:cNvPr>
          <p:cNvGrpSpPr/>
          <p:nvPr/>
        </p:nvGrpSpPr>
        <p:grpSpPr>
          <a:xfrm>
            <a:off x="3080382" y="852513"/>
            <a:ext cx="2815834" cy="3691288"/>
            <a:chOff x="3080382" y="852513"/>
            <a:chExt cx="2815834" cy="3691288"/>
          </a:xfrm>
        </p:grpSpPr>
        <p:sp>
          <p:nvSpPr>
            <p:cNvPr id="5" name="TextBox 4">
              <a:extLst>
                <a:ext uri="{FF2B5EF4-FFF2-40B4-BE49-F238E27FC236}">
                  <a16:creationId xmlns:a16="http://schemas.microsoft.com/office/drawing/2014/main" id="{1E911188-B139-473C-8658-7B76030B230D}"/>
                </a:ext>
              </a:extLst>
            </p:cNvPr>
            <p:cNvSpPr txBox="1"/>
            <p:nvPr/>
          </p:nvSpPr>
          <p:spPr>
            <a:xfrm>
              <a:off x="3080382" y="852513"/>
              <a:ext cx="1299010" cy="369332"/>
            </a:xfrm>
            <a:prstGeom prst="rect">
              <a:avLst/>
            </a:prstGeom>
            <a:solidFill>
              <a:schemeClr val="accent6">
                <a:lumMod val="40000"/>
                <a:lumOff val="60000"/>
              </a:schemeClr>
            </a:solidFill>
          </p:spPr>
          <p:txBody>
            <a:bodyPr wrap="none" rtlCol="0">
              <a:spAutoFit/>
            </a:bodyPr>
            <a:lstStyle/>
            <a:p>
              <a:r>
                <a:rPr lang="en-IE" dirty="0"/>
                <a:t>Refereeing</a:t>
              </a:r>
            </a:p>
          </p:txBody>
        </p:sp>
        <p:sp>
          <p:nvSpPr>
            <p:cNvPr id="14" name="TextBox 13">
              <a:extLst>
                <a:ext uri="{FF2B5EF4-FFF2-40B4-BE49-F238E27FC236}">
                  <a16:creationId xmlns:a16="http://schemas.microsoft.com/office/drawing/2014/main" id="{A11E7435-8D44-4F58-9132-E9ABE70B6B9E}"/>
                </a:ext>
              </a:extLst>
            </p:cNvPr>
            <p:cNvSpPr txBox="1"/>
            <p:nvPr/>
          </p:nvSpPr>
          <p:spPr>
            <a:xfrm>
              <a:off x="3080382" y="1312147"/>
              <a:ext cx="2815834" cy="3231654"/>
            </a:xfrm>
            <a:prstGeom prst="rect">
              <a:avLst/>
            </a:prstGeom>
            <a:solidFill>
              <a:schemeClr val="accent1">
                <a:lumMod val="40000"/>
                <a:lumOff val="60000"/>
              </a:schemeClr>
            </a:solidFill>
          </p:spPr>
          <p:txBody>
            <a:bodyPr wrap="square" rtlCol="0">
              <a:spAutoFit/>
            </a:bodyPr>
            <a:lstStyle/>
            <a:p>
              <a:r>
                <a:rPr lang="en-IE" sz="1200" b="1" dirty="0"/>
                <a:t>-</a:t>
              </a:r>
              <a:r>
                <a:rPr lang="en-IE" sz="1200" b="1" dirty="0">
                  <a:solidFill>
                    <a:srgbClr val="FF0000"/>
                  </a:solidFill>
                </a:rPr>
                <a:t>Need a referee development strategy</a:t>
              </a:r>
            </a:p>
            <a:p>
              <a:r>
                <a:rPr lang="en-IE" sz="1200" b="1" dirty="0"/>
                <a:t>-</a:t>
              </a:r>
              <a:r>
                <a:rPr lang="en-IE" sz="1200" b="1" dirty="0">
                  <a:solidFill>
                    <a:srgbClr val="C49500"/>
                  </a:solidFill>
                </a:rPr>
                <a:t>Need a development Project manager</a:t>
              </a:r>
            </a:p>
            <a:p>
              <a:r>
                <a:rPr lang="en-IE" sz="1200" b="1" dirty="0"/>
                <a:t>-</a:t>
              </a:r>
              <a:r>
                <a:rPr lang="en-IE" sz="1200" b="1" u="sng" dirty="0"/>
                <a:t>Table official </a:t>
              </a:r>
              <a:r>
                <a:rPr lang="en-IE" sz="1200" b="1" dirty="0">
                  <a:solidFill>
                    <a:srgbClr val="00B050"/>
                  </a:solidFill>
                </a:rPr>
                <a:t>online course available</a:t>
              </a:r>
            </a:p>
            <a:p>
              <a:r>
                <a:rPr lang="en-IE" sz="1200" b="1" dirty="0">
                  <a:solidFill>
                    <a:srgbClr val="00B050"/>
                  </a:solidFill>
                </a:rPr>
                <a:t>-</a:t>
              </a:r>
              <a:r>
                <a:rPr lang="en-IE" sz="1200" b="1" u="sng" dirty="0"/>
                <a:t>Referee</a:t>
              </a:r>
              <a:r>
                <a:rPr lang="en-IE" sz="1200" b="1" dirty="0">
                  <a:solidFill>
                    <a:srgbClr val="00B050"/>
                  </a:solidFill>
                </a:rPr>
                <a:t> One workshop delivered with new referees recruited</a:t>
              </a:r>
            </a:p>
            <a:p>
              <a:r>
                <a:rPr lang="en-IE" sz="1200" b="1" dirty="0">
                  <a:solidFill>
                    <a:srgbClr val="00B050"/>
                  </a:solidFill>
                </a:rPr>
                <a:t>-Jan Workshop scheduled</a:t>
              </a:r>
            </a:p>
            <a:p>
              <a:r>
                <a:rPr lang="en-IE" sz="1200" b="1" dirty="0">
                  <a:solidFill>
                    <a:srgbClr val="00B050"/>
                  </a:solidFill>
                </a:rPr>
                <a:t>-Complete reorganization: </a:t>
              </a:r>
              <a:r>
                <a:rPr lang="en-IE" sz="1200" b="1" dirty="0" err="1">
                  <a:solidFill>
                    <a:srgbClr val="00B050"/>
                  </a:solidFill>
                </a:rPr>
                <a:t>Sharepoint</a:t>
              </a:r>
              <a:r>
                <a:rPr lang="en-IE" sz="1200" b="1" dirty="0">
                  <a:solidFill>
                    <a:srgbClr val="00B050"/>
                  </a:solidFill>
                </a:rPr>
                <a:t> with learning material, competition schedule, forms</a:t>
              </a:r>
            </a:p>
            <a:p>
              <a:r>
                <a:rPr lang="en-IE" sz="1200" b="1" dirty="0">
                  <a:solidFill>
                    <a:srgbClr val="00B050"/>
                  </a:solidFill>
                </a:rPr>
                <a:t>-Regular meeting and weekly referee nomination</a:t>
              </a:r>
            </a:p>
            <a:p>
              <a:r>
                <a:rPr lang="en-IE" sz="1200" b="1" dirty="0">
                  <a:solidFill>
                    <a:srgbClr val="C49500"/>
                  </a:solidFill>
                </a:rPr>
                <a:t>-Working with Cork to qualify local referees</a:t>
              </a:r>
              <a:endParaRPr lang="en-IE" sz="1200" dirty="0">
                <a:solidFill>
                  <a:srgbClr val="C49500"/>
                </a:solidFill>
              </a:endParaRPr>
            </a:p>
            <a:p>
              <a:endParaRPr lang="en-IE" sz="1200" dirty="0"/>
            </a:p>
          </p:txBody>
        </p:sp>
        <p:sp>
          <p:nvSpPr>
            <p:cNvPr id="58" name="Sun 57">
              <a:extLst>
                <a:ext uri="{FF2B5EF4-FFF2-40B4-BE49-F238E27FC236}">
                  <a16:creationId xmlns:a16="http://schemas.microsoft.com/office/drawing/2014/main" id="{A2A2B54A-4775-423A-AB49-049FCF3FDBD4}"/>
                </a:ext>
              </a:extLst>
            </p:cNvPr>
            <p:cNvSpPr/>
            <p:nvPr/>
          </p:nvSpPr>
          <p:spPr>
            <a:xfrm>
              <a:off x="5465189" y="2734159"/>
              <a:ext cx="336884" cy="288758"/>
            </a:xfrm>
            <a:prstGeom prst="sun">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Sun 58">
              <a:extLst>
                <a:ext uri="{FF2B5EF4-FFF2-40B4-BE49-F238E27FC236}">
                  <a16:creationId xmlns:a16="http://schemas.microsoft.com/office/drawing/2014/main" id="{26FE6D53-C178-43B4-A72F-27D17BE20F96}"/>
                </a:ext>
              </a:extLst>
            </p:cNvPr>
            <p:cNvSpPr/>
            <p:nvPr/>
          </p:nvSpPr>
          <p:spPr>
            <a:xfrm>
              <a:off x="5465189" y="1364339"/>
              <a:ext cx="336884" cy="288758"/>
            </a:xfrm>
            <a:prstGeom prst="su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p:grpSp>
        <p:nvGrpSpPr>
          <p:cNvPr id="10" name="Group 9">
            <a:extLst>
              <a:ext uri="{FF2B5EF4-FFF2-40B4-BE49-F238E27FC236}">
                <a16:creationId xmlns:a16="http://schemas.microsoft.com/office/drawing/2014/main" id="{2502ADBE-8210-40CD-B6E4-4A745EECBDAB}"/>
              </a:ext>
            </a:extLst>
          </p:cNvPr>
          <p:cNvGrpSpPr/>
          <p:nvPr/>
        </p:nvGrpSpPr>
        <p:grpSpPr>
          <a:xfrm>
            <a:off x="9204663" y="852513"/>
            <a:ext cx="2815834" cy="2432274"/>
            <a:chOff x="9204663" y="852513"/>
            <a:chExt cx="2815834" cy="2432274"/>
          </a:xfrm>
        </p:grpSpPr>
        <p:sp>
          <p:nvSpPr>
            <p:cNvPr id="7" name="TextBox 6">
              <a:extLst>
                <a:ext uri="{FF2B5EF4-FFF2-40B4-BE49-F238E27FC236}">
                  <a16:creationId xmlns:a16="http://schemas.microsoft.com/office/drawing/2014/main" id="{D4588BA1-AB32-4131-98AA-FD3D76BE6279}"/>
                </a:ext>
              </a:extLst>
            </p:cNvPr>
            <p:cNvSpPr txBox="1"/>
            <p:nvPr/>
          </p:nvSpPr>
          <p:spPr>
            <a:xfrm>
              <a:off x="9255850" y="852513"/>
              <a:ext cx="1813958" cy="369332"/>
            </a:xfrm>
            <a:prstGeom prst="rect">
              <a:avLst/>
            </a:prstGeom>
            <a:solidFill>
              <a:schemeClr val="accent6">
                <a:lumMod val="40000"/>
                <a:lumOff val="60000"/>
              </a:schemeClr>
            </a:solidFill>
          </p:spPr>
          <p:txBody>
            <a:bodyPr wrap="none" rtlCol="0">
              <a:spAutoFit/>
            </a:bodyPr>
            <a:lstStyle/>
            <a:p>
              <a:r>
                <a:rPr lang="en-IE" dirty="0"/>
                <a:t>Women in Sport</a:t>
              </a:r>
            </a:p>
          </p:txBody>
        </p:sp>
        <p:sp>
          <p:nvSpPr>
            <p:cNvPr id="9" name="TextBox 8">
              <a:extLst>
                <a:ext uri="{FF2B5EF4-FFF2-40B4-BE49-F238E27FC236}">
                  <a16:creationId xmlns:a16="http://schemas.microsoft.com/office/drawing/2014/main" id="{3D3015E6-6A51-4283-8574-D7A77185ED90}"/>
                </a:ext>
              </a:extLst>
            </p:cNvPr>
            <p:cNvSpPr txBox="1"/>
            <p:nvPr/>
          </p:nvSpPr>
          <p:spPr>
            <a:xfrm>
              <a:off x="9204663" y="1345795"/>
              <a:ext cx="2815834" cy="1938992"/>
            </a:xfrm>
            <a:prstGeom prst="rect">
              <a:avLst/>
            </a:prstGeom>
            <a:solidFill>
              <a:schemeClr val="accent1">
                <a:lumMod val="40000"/>
                <a:lumOff val="60000"/>
              </a:schemeClr>
            </a:solidFill>
          </p:spPr>
          <p:txBody>
            <a:bodyPr wrap="square" rtlCol="0">
              <a:spAutoFit/>
            </a:bodyPr>
            <a:lstStyle/>
            <a:p>
              <a:r>
                <a:rPr lang="en-IE" sz="1200" b="1" dirty="0">
                  <a:solidFill>
                    <a:srgbClr val="00B050"/>
                  </a:solidFill>
                </a:rPr>
                <a:t>WIS project:</a:t>
              </a:r>
            </a:p>
            <a:p>
              <a:r>
                <a:rPr lang="en-IE" sz="1200" b="1" dirty="0">
                  <a:solidFill>
                    <a:srgbClr val="00B050"/>
                  </a:solidFill>
                </a:rPr>
                <a:t>-part of the WIS SI group. 1 Full time employee</a:t>
              </a:r>
            </a:p>
            <a:p>
              <a:r>
                <a:rPr lang="en-IE" sz="1200" b="1" dirty="0">
                  <a:solidFill>
                    <a:srgbClr val="00B050"/>
                  </a:solidFill>
                </a:rPr>
                <a:t>-Develop coaches – large % of female attendance</a:t>
              </a:r>
            </a:p>
            <a:p>
              <a:r>
                <a:rPr lang="en-IE" sz="1200" b="1" dirty="0">
                  <a:solidFill>
                    <a:srgbClr val="00B050"/>
                  </a:solidFill>
                </a:rPr>
                <a:t>-Develop referees - large % of female attendance</a:t>
              </a:r>
            </a:p>
            <a:p>
              <a:r>
                <a:rPr lang="en-IE" sz="1200" b="1" dirty="0">
                  <a:solidFill>
                    <a:srgbClr val="FF0000"/>
                  </a:solidFill>
                </a:rPr>
                <a:t>-Admin Training</a:t>
              </a:r>
            </a:p>
            <a:p>
              <a:endParaRPr lang="en-IE" sz="1200" b="1" dirty="0"/>
            </a:p>
            <a:p>
              <a:r>
                <a:rPr lang="en-IE" sz="1200" b="1" dirty="0"/>
                <a:t>We can to do more !!!</a:t>
              </a:r>
            </a:p>
          </p:txBody>
        </p:sp>
        <p:sp>
          <p:nvSpPr>
            <p:cNvPr id="60" name="Sun 59">
              <a:extLst>
                <a:ext uri="{FF2B5EF4-FFF2-40B4-BE49-F238E27FC236}">
                  <a16:creationId xmlns:a16="http://schemas.microsoft.com/office/drawing/2014/main" id="{1BD7CC66-150A-4A88-94E8-7F1823338F2B}"/>
                </a:ext>
              </a:extLst>
            </p:cNvPr>
            <p:cNvSpPr/>
            <p:nvPr/>
          </p:nvSpPr>
          <p:spPr>
            <a:xfrm>
              <a:off x="11176001" y="2685284"/>
              <a:ext cx="336884" cy="288758"/>
            </a:xfrm>
            <a:prstGeom prst="sun">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p:sp>
        <p:nvSpPr>
          <p:cNvPr id="12" name="TextBox 11">
            <a:extLst>
              <a:ext uri="{FF2B5EF4-FFF2-40B4-BE49-F238E27FC236}">
                <a16:creationId xmlns:a16="http://schemas.microsoft.com/office/drawing/2014/main" id="{00F8E7C5-3FD9-4442-89CF-4B2288037D6C}"/>
              </a:ext>
            </a:extLst>
          </p:cNvPr>
          <p:cNvSpPr txBox="1"/>
          <p:nvPr/>
        </p:nvSpPr>
        <p:spPr>
          <a:xfrm>
            <a:off x="5896216" y="4683717"/>
            <a:ext cx="5572730" cy="553998"/>
          </a:xfrm>
          <a:prstGeom prst="rect">
            <a:avLst/>
          </a:prstGeom>
          <a:solidFill>
            <a:schemeClr val="accent6">
              <a:lumMod val="40000"/>
              <a:lumOff val="60000"/>
            </a:schemeClr>
          </a:solidFill>
        </p:spPr>
        <p:txBody>
          <a:bodyPr wrap="square" rtlCol="0">
            <a:spAutoFit/>
          </a:bodyPr>
          <a:lstStyle/>
          <a:p>
            <a:r>
              <a:rPr lang="en-IE" dirty="0"/>
              <a:t>IOHA – UCD Institute of Sport</a:t>
            </a:r>
          </a:p>
          <a:p>
            <a:r>
              <a:rPr lang="en-IE" sz="1200" dirty="0">
                <a:solidFill>
                  <a:srgbClr val="FF0000"/>
                </a:solidFill>
              </a:rPr>
              <a:t>-Continuous Collaboration with joined grant applications</a:t>
            </a:r>
            <a:endParaRPr lang="en-IE" sz="1200" b="1" dirty="0">
              <a:solidFill>
                <a:srgbClr val="FF0000"/>
              </a:solidFill>
            </a:endParaRPr>
          </a:p>
        </p:txBody>
      </p:sp>
      <p:grpSp>
        <p:nvGrpSpPr>
          <p:cNvPr id="19" name="Group 18">
            <a:extLst>
              <a:ext uri="{FF2B5EF4-FFF2-40B4-BE49-F238E27FC236}">
                <a16:creationId xmlns:a16="http://schemas.microsoft.com/office/drawing/2014/main" id="{0C1ECDC9-3138-4E2B-BFC8-44673FD52F02}"/>
              </a:ext>
            </a:extLst>
          </p:cNvPr>
          <p:cNvGrpSpPr/>
          <p:nvPr/>
        </p:nvGrpSpPr>
        <p:grpSpPr>
          <a:xfrm>
            <a:off x="2139702" y="4951081"/>
            <a:ext cx="2679775" cy="1765086"/>
            <a:chOff x="861057" y="4868257"/>
            <a:chExt cx="2679775" cy="1765086"/>
          </a:xfrm>
        </p:grpSpPr>
        <p:pic>
          <p:nvPicPr>
            <p:cNvPr id="49" name="Picture 48">
              <a:extLst>
                <a:ext uri="{FF2B5EF4-FFF2-40B4-BE49-F238E27FC236}">
                  <a16:creationId xmlns:a16="http://schemas.microsoft.com/office/drawing/2014/main" id="{9DA82499-BE56-4B51-8A22-89DAC44B3BAA}"/>
                </a:ext>
              </a:extLst>
            </p:cNvPr>
            <p:cNvPicPr>
              <a:picLocks noChangeAspect="1"/>
            </p:cNvPicPr>
            <p:nvPr/>
          </p:nvPicPr>
          <p:blipFill rotWithShape="1">
            <a:blip r:embed="rId3"/>
            <a:srcRect l="1" r="55191" b="20101"/>
            <a:stretch/>
          </p:blipFill>
          <p:spPr>
            <a:xfrm flipH="1">
              <a:off x="2431171" y="5377631"/>
              <a:ext cx="1109661" cy="1255712"/>
            </a:xfrm>
            <a:prstGeom prst="rect">
              <a:avLst/>
            </a:prstGeom>
          </p:spPr>
        </p:pic>
        <p:pic>
          <p:nvPicPr>
            <p:cNvPr id="53" name="Picture 52">
              <a:extLst>
                <a:ext uri="{FF2B5EF4-FFF2-40B4-BE49-F238E27FC236}">
                  <a16:creationId xmlns:a16="http://schemas.microsoft.com/office/drawing/2014/main" id="{3AB00694-44B2-4902-A470-67448320A727}"/>
                </a:ext>
              </a:extLst>
            </p:cNvPr>
            <p:cNvPicPr>
              <a:picLocks noChangeAspect="1"/>
            </p:cNvPicPr>
            <p:nvPr/>
          </p:nvPicPr>
          <p:blipFill rotWithShape="1">
            <a:blip r:embed="rId3"/>
            <a:srcRect t="79086" r="10385"/>
            <a:stretch/>
          </p:blipFill>
          <p:spPr>
            <a:xfrm>
              <a:off x="861057" y="4868257"/>
              <a:ext cx="2219325" cy="328695"/>
            </a:xfrm>
            <a:prstGeom prst="rect">
              <a:avLst/>
            </a:prstGeom>
          </p:spPr>
        </p:pic>
      </p:grpSp>
      <p:sp>
        <p:nvSpPr>
          <p:cNvPr id="17" name="Sun 16">
            <a:extLst>
              <a:ext uri="{FF2B5EF4-FFF2-40B4-BE49-F238E27FC236}">
                <a16:creationId xmlns:a16="http://schemas.microsoft.com/office/drawing/2014/main" id="{042A6BC4-BFE7-EE7B-300A-39B3E7982FFA}"/>
              </a:ext>
            </a:extLst>
          </p:cNvPr>
          <p:cNvSpPr/>
          <p:nvPr/>
        </p:nvSpPr>
        <p:spPr>
          <a:xfrm>
            <a:off x="5395820" y="1721487"/>
            <a:ext cx="336884" cy="288758"/>
          </a:xfrm>
          <a:prstGeom prst="sun">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24" name="Sun 23">
            <a:extLst>
              <a:ext uri="{FF2B5EF4-FFF2-40B4-BE49-F238E27FC236}">
                <a16:creationId xmlns:a16="http://schemas.microsoft.com/office/drawing/2014/main" id="{1D7DCBD3-E56E-26BF-CBEE-602B77F17FF6}"/>
              </a:ext>
            </a:extLst>
          </p:cNvPr>
          <p:cNvSpPr/>
          <p:nvPr/>
        </p:nvSpPr>
        <p:spPr>
          <a:xfrm>
            <a:off x="5038910" y="4077197"/>
            <a:ext cx="336884" cy="288758"/>
          </a:xfrm>
          <a:prstGeom prst="sun">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25" name="Sun 24">
            <a:extLst>
              <a:ext uri="{FF2B5EF4-FFF2-40B4-BE49-F238E27FC236}">
                <a16:creationId xmlns:a16="http://schemas.microsoft.com/office/drawing/2014/main" id="{6AC97451-D8FC-22B0-0969-8C1F0031FA02}"/>
              </a:ext>
            </a:extLst>
          </p:cNvPr>
          <p:cNvSpPr/>
          <p:nvPr/>
        </p:nvSpPr>
        <p:spPr>
          <a:xfrm>
            <a:off x="10083057" y="4927714"/>
            <a:ext cx="336884" cy="288758"/>
          </a:xfrm>
          <a:prstGeom prst="su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26" name="Graphic 25" descr="Neutral face outline with solid fill">
            <a:extLst>
              <a:ext uri="{FF2B5EF4-FFF2-40B4-BE49-F238E27FC236}">
                <a16:creationId xmlns:a16="http://schemas.microsoft.com/office/drawing/2014/main" id="{D03E6B41-9CEA-81B7-95E9-441148D94DD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5313" y="4593734"/>
            <a:ext cx="914400" cy="914400"/>
          </a:xfrm>
          <a:prstGeom prst="rect">
            <a:avLst/>
          </a:prstGeom>
        </p:spPr>
      </p:pic>
      <p:sp>
        <p:nvSpPr>
          <p:cNvPr id="27" name="TextBox 26">
            <a:extLst>
              <a:ext uri="{FF2B5EF4-FFF2-40B4-BE49-F238E27FC236}">
                <a16:creationId xmlns:a16="http://schemas.microsoft.com/office/drawing/2014/main" id="{72B02825-3946-2C8B-073C-023FB4B8BD32}"/>
              </a:ext>
            </a:extLst>
          </p:cNvPr>
          <p:cNvSpPr txBox="1"/>
          <p:nvPr/>
        </p:nvSpPr>
        <p:spPr>
          <a:xfrm>
            <a:off x="715017" y="5987914"/>
            <a:ext cx="2815834" cy="461665"/>
          </a:xfrm>
          <a:prstGeom prst="rect">
            <a:avLst/>
          </a:prstGeom>
          <a:solidFill>
            <a:schemeClr val="accent1">
              <a:lumMod val="75000"/>
            </a:schemeClr>
          </a:solidFill>
        </p:spPr>
        <p:txBody>
          <a:bodyPr wrap="square" rtlCol="0">
            <a:spAutoFit/>
          </a:bodyPr>
          <a:lstStyle/>
          <a:p>
            <a:r>
              <a:rPr lang="en-IE" sz="1200" dirty="0"/>
              <a:t>-2 coaches attended Coaching Women Conference </a:t>
            </a:r>
            <a:endParaRPr lang="en-IE" sz="1000" dirty="0">
              <a:solidFill>
                <a:srgbClr val="CC6600"/>
              </a:solidFill>
            </a:endParaRPr>
          </a:p>
        </p:txBody>
      </p:sp>
      <p:sp>
        <p:nvSpPr>
          <p:cNvPr id="28" name="TextBox 27">
            <a:extLst>
              <a:ext uri="{FF2B5EF4-FFF2-40B4-BE49-F238E27FC236}">
                <a16:creationId xmlns:a16="http://schemas.microsoft.com/office/drawing/2014/main" id="{A971740B-A4E9-A140-6609-DEF98956F8C9}"/>
              </a:ext>
            </a:extLst>
          </p:cNvPr>
          <p:cNvSpPr txBox="1"/>
          <p:nvPr/>
        </p:nvSpPr>
        <p:spPr>
          <a:xfrm>
            <a:off x="708568" y="5508134"/>
            <a:ext cx="2815834" cy="461665"/>
          </a:xfrm>
          <a:prstGeom prst="rect">
            <a:avLst/>
          </a:prstGeom>
          <a:solidFill>
            <a:schemeClr val="accent1">
              <a:lumMod val="75000"/>
            </a:schemeClr>
          </a:solidFill>
        </p:spPr>
        <p:txBody>
          <a:bodyPr wrap="square" rtlCol="0">
            <a:spAutoFit/>
          </a:bodyPr>
          <a:lstStyle/>
          <a:p>
            <a:r>
              <a:rPr lang="en-IE" sz="1200" dirty="0"/>
              <a:t>-EHF Lecturer GK specialist delivered 1 coaching session</a:t>
            </a:r>
            <a:endParaRPr lang="en-IE" sz="1000" dirty="0">
              <a:solidFill>
                <a:srgbClr val="CC6600"/>
              </a:solidFill>
            </a:endParaRPr>
          </a:p>
        </p:txBody>
      </p:sp>
    </p:spTree>
    <p:extLst>
      <p:ext uri="{BB962C8B-B14F-4D97-AF65-F5344CB8AC3E}">
        <p14:creationId xmlns:p14="http://schemas.microsoft.com/office/powerpoint/2010/main" val="4225855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587</TotalTime>
  <Words>1074</Words>
  <Application>Microsoft Office PowerPoint</Application>
  <PresentationFormat>Widescreen</PresentationFormat>
  <Paragraphs>116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Trebuchet MS</vt:lpstr>
      <vt:lpstr>Wingdings 3</vt:lpstr>
      <vt:lpstr>Facet</vt:lpstr>
      <vt:lpstr>Technical Director Report 2020</vt:lpstr>
      <vt:lpstr>Technical Director Report 2021</vt:lpstr>
      <vt:lpstr>Technical Director Report 2022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Ongaro, Andrea P</dc:creator>
  <cp:keywords>CTPClassification=CTP_NT</cp:keywords>
  <cp:lastModifiedBy>Ongaro, Andrea P</cp:lastModifiedBy>
  <cp:revision>37</cp:revision>
  <dcterms:created xsi:type="dcterms:W3CDTF">2020-08-13T16:40:02Z</dcterms:created>
  <dcterms:modified xsi:type="dcterms:W3CDTF">2022-12-02T15:03:29Z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401a364d-fe79-4df0-b5e2-844926c6f2a7</vt:lpwstr>
  </property>
  <property fmtid="{D5CDD505-2E9C-101B-9397-08002B2CF9AE}" pid="3" name="CTP_TimeStamp">
    <vt:lpwstr>2020-08-13 16:49:52Z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